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56" r:id="rId1"/>
  </p:sldMasterIdLst>
  <p:notesMasterIdLst>
    <p:notesMasterId r:id="rId42"/>
  </p:notesMasterIdLst>
  <p:handoutMasterIdLst>
    <p:handoutMasterId r:id="rId43"/>
  </p:handoutMasterIdLst>
  <p:sldIdLst>
    <p:sldId id="257" r:id="rId2"/>
    <p:sldId id="258" r:id="rId3"/>
    <p:sldId id="388" r:id="rId4"/>
    <p:sldId id="391" r:id="rId5"/>
    <p:sldId id="392" r:id="rId6"/>
    <p:sldId id="393" r:id="rId7"/>
    <p:sldId id="429" r:id="rId8"/>
    <p:sldId id="394" r:id="rId9"/>
    <p:sldId id="395" r:id="rId10"/>
    <p:sldId id="396" r:id="rId11"/>
    <p:sldId id="397" r:id="rId12"/>
    <p:sldId id="430" r:id="rId13"/>
    <p:sldId id="389" r:id="rId14"/>
    <p:sldId id="399" r:id="rId15"/>
    <p:sldId id="420" r:id="rId16"/>
    <p:sldId id="418" r:id="rId17"/>
    <p:sldId id="419" r:id="rId18"/>
    <p:sldId id="404" r:id="rId19"/>
    <p:sldId id="259" r:id="rId20"/>
    <p:sldId id="405" r:id="rId21"/>
    <p:sldId id="406" r:id="rId22"/>
    <p:sldId id="407" r:id="rId23"/>
    <p:sldId id="408" r:id="rId24"/>
    <p:sldId id="409" r:id="rId25"/>
    <p:sldId id="410" r:id="rId26"/>
    <p:sldId id="411" r:id="rId27"/>
    <p:sldId id="390" r:id="rId28"/>
    <p:sldId id="412" r:id="rId29"/>
    <p:sldId id="413" r:id="rId30"/>
    <p:sldId id="421" r:id="rId31"/>
    <p:sldId id="422" r:id="rId32"/>
    <p:sldId id="423" r:id="rId33"/>
    <p:sldId id="424" r:id="rId34"/>
    <p:sldId id="425" r:id="rId35"/>
    <p:sldId id="426" r:id="rId36"/>
    <p:sldId id="428" r:id="rId37"/>
    <p:sldId id="361" r:id="rId38"/>
    <p:sldId id="386" r:id="rId39"/>
    <p:sldId id="387" r:id="rId40"/>
    <p:sldId id="345" r:id="rId41"/>
  </p:sldIdLst>
  <p:sldSz cx="9144000" cy="6858000" type="screen4x3"/>
  <p:notesSz cx="7010400" cy="9296400"/>
  <p:defaultTex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2"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CC4C4"/>
    <a:srgbClr val="FF0000"/>
    <a:srgbClr val="E8F6E4"/>
    <a:srgbClr val="EEEFD7"/>
    <a:srgbClr val="FF33CC"/>
    <a:srgbClr val="BBCDE3"/>
    <a:srgbClr val="B395D8"/>
    <a:srgbClr val="3E8CC6"/>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57" autoAdjust="0"/>
    <p:restoredTop sz="69465" autoAdjust="0"/>
  </p:normalViewPr>
  <p:slideViewPr>
    <p:cSldViewPr snapToGrid="0">
      <p:cViewPr>
        <p:scale>
          <a:sx n="50" d="100"/>
          <a:sy n="50" d="100"/>
        </p:scale>
        <p:origin x="-2154" y="-55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684"/>
    </p:cViewPr>
  </p:sorterViewPr>
  <p:notesViewPr>
    <p:cSldViewPr snapToGrid="0">
      <p:cViewPr>
        <p:scale>
          <a:sx n="70" d="100"/>
          <a:sy n="70" d="100"/>
        </p:scale>
        <p:origin x="-2718" y="-324"/>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4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6B101BF8-A4A3-4745-B852-023022D2EB9E}" type="datetimeFigureOut">
              <a:rPr lang="en-US" smtClean="0"/>
              <a:pPr/>
              <a:t>8/8/2011</a:t>
            </a:fld>
            <a:endParaRPr lang="en-US" dirty="0"/>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8D7267EF-5704-44C9-B836-2619CDB98BEB}" type="slidenum">
              <a:rPr lang="en-US" smtClean="0"/>
              <a:pPr/>
              <a:t>‹#›</a:t>
            </a:fld>
            <a:endParaRPr lang="en-US" dirty="0"/>
          </a:p>
        </p:txBody>
      </p:sp>
    </p:spTree>
    <p:extLst>
      <p:ext uri="{BB962C8B-B14F-4D97-AF65-F5344CB8AC3E}">
        <p14:creationId xmlns:p14="http://schemas.microsoft.com/office/powerpoint/2010/main" val="413357554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0" name="Rectangle 4"/>
          <p:cNvSpPr>
            <a:spLocks noGrp="1" noRot="1" noChangeAspect="1" noChangeArrowheads="1" noTextEdit="1"/>
          </p:cNvSpPr>
          <p:nvPr>
            <p:ph type="sldImg" idx="2"/>
          </p:nvPr>
        </p:nvSpPr>
        <p:spPr bwMode="auto">
          <a:xfrm>
            <a:off x="4367213" y="76200"/>
            <a:ext cx="2528887" cy="1897063"/>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314325" y="2208810"/>
            <a:ext cx="6286500" cy="68193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127"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a:latin typeface="Arial" charset="0"/>
                <a:cs typeface="+mn-cs"/>
              </a:defRPr>
            </a:lvl1pPr>
          </a:lstStyle>
          <a:p>
            <a:pPr>
              <a:defRPr/>
            </a:pPr>
            <a:fld id="{DCCEFC8F-1EBC-43E5-886D-F0A9AD3E9B6F}" type="slidenum">
              <a:rPr lang="en-US"/>
              <a:pPr>
                <a:defRPr/>
              </a:pPr>
              <a:t>‹#›</a:t>
            </a:fld>
            <a:endParaRPr lang="en-US" dirty="0"/>
          </a:p>
        </p:txBody>
      </p:sp>
      <p:sp>
        <p:nvSpPr>
          <p:cNvPr id="7"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9: Planning Network Access</a:t>
            </a:r>
          </a:p>
          <a:p>
            <a:pPr>
              <a:defRPr/>
            </a:pPr>
            <a:endParaRPr lang="en-US" dirty="0"/>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extLst>
      <p:ext uri="{BB962C8B-B14F-4D97-AF65-F5344CB8AC3E}">
        <p14:creationId xmlns:p14="http://schemas.microsoft.com/office/powerpoint/2010/main" val="1339329195"/>
      </p:ext>
    </p:extLst>
  </p:cSld>
  <p:clrMap bg1="lt1" tx1="dk1" bg2="lt2" tx2="dk2" accent1="accent1" accent2="accent2" accent3="accent3" accent4="accent4" accent5="accent5" accent6="accent6" hlink="hlink" folHlink="folHlink"/>
  <p:hf ftr="0"/>
  <p:notesStyle>
    <a:lvl1pPr algn="l" rtl="0" eaLnBrk="0" fontAlgn="base" hangingPunct="0">
      <a:spcBef>
        <a:spcPct val="0"/>
      </a:spcBef>
      <a:spcAft>
        <a:spcPct val="60000"/>
      </a:spcAft>
      <a:defRPr sz="1000" kern="1200">
        <a:solidFill>
          <a:schemeClr val="tx1"/>
        </a:solidFill>
        <a:latin typeface="Arial" charset="0"/>
        <a:ea typeface="+mn-ea"/>
        <a:cs typeface="+mn-cs"/>
      </a:defRPr>
    </a:lvl1pPr>
    <a:lvl2pPr marL="342900" indent="-114300" algn="l" rtl="0" eaLnBrk="0" fontAlgn="base" hangingPunct="0">
      <a:spcBef>
        <a:spcPct val="0"/>
      </a:spcBef>
      <a:spcAft>
        <a:spcPct val="60000"/>
      </a:spcAft>
      <a:buClr>
        <a:srgbClr val="336699"/>
      </a:buClr>
      <a:buChar char="•"/>
      <a:defRPr sz="1000" kern="1200">
        <a:solidFill>
          <a:schemeClr val="tx1"/>
        </a:solidFill>
        <a:latin typeface="Arial" charset="0"/>
        <a:ea typeface="+mn-ea"/>
        <a:cs typeface="+mn-cs"/>
      </a:defRPr>
    </a:lvl2pPr>
    <a:lvl3pPr marL="914400" algn="l" rtl="0" eaLnBrk="0" fontAlgn="base" hangingPunct="0">
      <a:spcBef>
        <a:spcPct val="0"/>
      </a:spcBef>
      <a:spcAft>
        <a:spcPct val="60000"/>
      </a:spcAft>
      <a:defRPr sz="1000" kern="1200">
        <a:solidFill>
          <a:schemeClr val="tx1"/>
        </a:solidFill>
        <a:latin typeface="Arial" charset="0"/>
        <a:ea typeface="+mn-ea"/>
        <a:cs typeface="+mn-cs"/>
      </a:defRPr>
    </a:lvl3pPr>
    <a:lvl4pPr marL="1371600" algn="l" rtl="0" eaLnBrk="0" fontAlgn="base" hangingPunct="0">
      <a:spcBef>
        <a:spcPct val="0"/>
      </a:spcBef>
      <a:spcAft>
        <a:spcPct val="60000"/>
      </a:spcAft>
      <a:defRPr sz="1000" kern="1200">
        <a:solidFill>
          <a:schemeClr val="tx1"/>
        </a:solidFill>
        <a:latin typeface="Arial" charset="0"/>
        <a:ea typeface="+mn-ea"/>
        <a:cs typeface="+mn-cs"/>
      </a:defRPr>
    </a:lvl4pPr>
    <a:lvl5pPr marL="1828800" algn="l" rtl="0" eaLnBrk="0" fontAlgn="base" hangingPunct="0">
      <a:spcBef>
        <a:spcPct val="0"/>
      </a:spcBef>
      <a:spcAft>
        <a:spcPct val="6000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xfrm>
            <a:off x="4344988" y="188913"/>
            <a:ext cx="2528887" cy="1897062"/>
          </a:xfrm>
          <a:ln/>
        </p:spPr>
      </p:sp>
      <p:sp>
        <p:nvSpPr>
          <p:cNvPr id="33795" name="Notes Placeholder 2"/>
          <p:cNvSpPr>
            <a:spLocks noGrp="1"/>
          </p:cNvSpPr>
          <p:nvPr>
            <p:ph type="body" idx="1"/>
          </p:nvPr>
        </p:nvSpPr>
        <p:spPr>
          <a:xfrm>
            <a:off x="314325" y="2446338"/>
            <a:ext cx="6286500" cy="65817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pPr>
            <a:r>
              <a:rPr lang="en-US" b="1" dirty="0" smtClean="0"/>
              <a:t>Presentation: 90 minutes</a:t>
            </a:r>
          </a:p>
          <a:p>
            <a:pPr eaLnBrk="1" hangingPunct="1">
              <a:lnSpc>
                <a:spcPct val="80000"/>
              </a:lnSpc>
            </a:pPr>
            <a:r>
              <a:rPr lang="en-US" b="1" dirty="0" smtClean="0"/>
              <a:t>Labs: 75 minutes</a:t>
            </a:r>
            <a:endParaRPr lang="en-US" altLang="ko-KR" b="1" dirty="0" smtClean="0">
              <a:ea typeface="굴림" pitchFamily="34" charset="-127"/>
            </a:endParaRPr>
          </a:p>
          <a:p>
            <a:pPr eaLnBrk="1" hangingPunct="1">
              <a:lnSpc>
                <a:spcPct val="80000"/>
              </a:lnSpc>
            </a:pPr>
            <a:endParaRPr lang="en-US" dirty="0" smtClean="0"/>
          </a:p>
          <a:p>
            <a:pPr eaLnBrk="1" hangingPunct="1">
              <a:lnSpc>
                <a:spcPct val="90000"/>
              </a:lnSpc>
            </a:pPr>
            <a:r>
              <a:rPr lang="en-US" dirty="0" smtClean="0"/>
              <a:t>After completing this module, students will be able to:</a:t>
            </a:r>
          </a:p>
          <a:p>
            <a:pPr marL="171450" lvl="0" indent="-171450">
              <a:buFont typeface="Arial" pitchFamily="34" charset="0"/>
              <a:buChar char="•"/>
            </a:pPr>
            <a:r>
              <a:rPr lang="en-GB" sz="1000" kern="1200" dirty="0" smtClean="0">
                <a:solidFill>
                  <a:schemeClr val="tx1"/>
                </a:solidFill>
                <a:effectLst/>
                <a:latin typeface="Arial" charset="0"/>
                <a:ea typeface="+mn-ea"/>
                <a:cs typeface="+mn-cs"/>
              </a:rPr>
              <a:t>Plan </a:t>
            </a:r>
            <a:r>
              <a:rPr lang="en-GB" sz="1000" kern="1200" baseline="0" dirty="0" smtClean="0">
                <a:solidFill>
                  <a:schemeClr val="tx1"/>
                </a:solidFill>
                <a:effectLst/>
                <a:latin typeface="Arial" charset="0"/>
                <a:ea typeface="+mn-ea"/>
                <a:cs typeface="+mn-cs"/>
              </a:rPr>
              <a:t>network infrastructure components to improve network security</a:t>
            </a:r>
          </a:p>
          <a:p>
            <a:pPr marL="171450" lvl="0" indent="-171450">
              <a:buFont typeface="Arial" pitchFamily="34" charset="0"/>
              <a:buChar char="•"/>
            </a:pPr>
            <a:r>
              <a:rPr lang="en-GB" sz="1000" kern="1200" baseline="0" dirty="0" smtClean="0">
                <a:solidFill>
                  <a:schemeClr val="tx1"/>
                </a:solidFill>
                <a:effectLst/>
                <a:latin typeface="Arial" charset="0"/>
                <a:ea typeface="+mn-ea"/>
                <a:cs typeface="+mn-cs"/>
              </a:rPr>
              <a:t>Plan and implement VPNs</a:t>
            </a:r>
          </a:p>
          <a:p>
            <a:pPr marL="171450" lvl="0" indent="-171450">
              <a:buFont typeface="Arial" pitchFamily="34" charset="0"/>
              <a:buChar char="•"/>
            </a:pPr>
            <a:r>
              <a:rPr lang="en-GB" sz="1000" kern="1200" baseline="0" dirty="0" smtClean="0">
                <a:solidFill>
                  <a:schemeClr val="tx1"/>
                </a:solidFill>
                <a:effectLst/>
                <a:latin typeface="Arial" charset="0"/>
                <a:ea typeface="+mn-ea"/>
                <a:cs typeface="+mn-cs"/>
              </a:rPr>
              <a:t>Plan and implement NAP</a:t>
            </a:r>
          </a:p>
          <a:p>
            <a:pPr marL="171450" lvl="0" indent="-171450">
              <a:buFont typeface="Arial" pitchFamily="34" charset="0"/>
              <a:buChar char="•"/>
            </a:pPr>
            <a:r>
              <a:rPr lang="en-GB" sz="1000" kern="1200" baseline="0" dirty="0" smtClean="0">
                <a:solidFill>
                  <a:schemeClr val="tx1"/>
                </a:solidFill>
                <a:effectLst/>
                <a:latin typeface="Arial" charset="0"/>
                <a:ea typeface="+mn-ea"/>
                <a:cs typeface="+mn-cs"/>
              </a:rPr>
              <a:t>Plan DirectAccess</a:t>
            </a:r>
            <a:endParaRPr lang="en-GB" dirty="0" smtClean="0"/>
          </a:p>
          <a:p>
            <a:pPr marL="171450" lvl="0" indent="-171450">
              <a:buFont typeface="Arial" pitchFamily="34" charset="0"/>
              <a:buChar char="•"/>
            </a:pPr>
            <a:endParaRPr lang="en-GB" dirty="0" smtClean="0"/>
          </a:p>
          <a:p>
            <a:pPr eaLnBrk="1" hangingPunct="1">
              <a:lnSpc>
                <a:spcPct val="90000"/>
              </a:lnSpc>
            </a:pPr>
            <a:endParaRPr lang="en-US" b="1" dirty="0" smtClean="0"/>
          </a:p>
          <a:p>
            <a:pPr eaLnBrk="1" hangingPunct="1">
              <a:lnSpc>
                <a:spcPct val="90000"/>
              </a:lnSpc>
            </a:pPr>
            <a:r>
              <a:rPr lang="en-US" b="1" dirty="0" smtClean="0"/>
              <a:t>Required materials</a:t>
            </a:r>
          </a:p>
          <a:p>
            <a:pPr eaLnBrk="1" hangingPunct="1">
              <a:lnSpc>
                <a:spcPct val="90000"/>
              </a:lnSpc>
            </a:pPr>
            <a:r>
              <a:rPr lang="en-US" dirty="0" smtClean="0"/>
              <a:t>To teach this module, you need the Microsoft® Office PowerPoint® file 6433A_09.pptx.</a:t>
            </a:r>
          </a:p>
          <a:p>
            <a:pPr eaLnBrk="1" hangingPunct="1">
              <a:lnSpc>
                <a:spcPct val="90000"/>
              </a:lnSpc>
            </a:pPr>
            <a:endParaRPr lang="en-US" b="1" dirty="0" smtClean="0"/>
          </a:p>
          <a:p>
            <a:pPr eaLnBrk="1" hangingPunct="1">
              <a:lnSpc>
                <a:spcPct val="90000"/>
              </a:lnSpc>
            </a:pPr>
            <a:r>
              <a:rPr lang="en-US" b="1" dirty="0" smtClean="0"/>
              <a:t>Important:</a:t>
            </a:r>
            <a:r>
              <a:rPr lang="en-US" dirty="0" smtClean="0"/>
              <a:t> We recommend that you use PowerPoint 2002 or a later version to display the slides for this course. If you use PowerPoint Viewer or an earlier version of PowerPoint, all the features of the slides might not be display correctly.</a:t>
            </a:r>
          </a:p>
          <a:p>
            <a:pPr eaLnBrk="1" hangingPunct="1">
              <a:lnSpc>
                <a:spcPct val="90000"/>
              </a:lnSpc>
            </a:pPr>
            <a:endParaRPr lang="en-US" dirty="0" smtClean="0"/>
          </a:p>
          <a:p>
            <a:pPr eaLnBrk="1" hangingPunct="1">
              <a:lnSpc>
                <a:spcPct val="90000"/>
              </a:lnSpc>
            </a:pPr>
            <a:r>
              <a:rPr lang="en-US" b="1" dirty="0" smtClean="0"/>
              <a:t>Preparation tasks</a:t>
            </a:r>
          </a:p>
          <a:p>
            <a:pPr eaLnBrk="1" hangingPunct="1">
              <a:lnSpc>
                <a:spcPct val="90000"/>
              </a:lnSpc>
            </a:pPr>
            <a:r>
              <a:rPr lang="en-US" dirty="0" smtClean="0"/>
              <a:t>To prepare for this module:</a:t>
            </a:r>
          </a:p>
          <a:p>
            <a:pPr eaLnBrk="1" hangingPunct="1">
              <a:lnSpc>
                <a:spcPct val="90000"/>
              </a:lnSpc>
              <a:buFontTx/>
              <a:buChar char="•"/>
            </a:pPr>
            <a:r>
              <a:rPr lang="en-US" dirty="0" smtClean="0"/>
              <a:t> Read all of the materials for this module.</a:t>
            </a:r>
          </a:p>
          <a:p>
            <a:pPr eaLnBrk="1" hangingPunct="1">
              <a:lnSpc>
                <a:spcPct val="90000"/>
              </a:lnSpc>
              <a:buFontTx/>
              <a:buChar char="•"/>
            </a:pPr>
            <a:r>
              <a:rPr lang="en-US" dirty="0" smtClean="0"/>
              <a:t> Practice performing the demonstrations and the lab exercises.</a:t>
            </a:r>
          </a:p>
          <a:p>
            <a:pPr eaLnBrk="1" hangingPunct="1">
              <a:lnSpc>
                <a:spcPct val="90000"/>
              </a:lnSpc>
              <a:buFontTx/>
              <a:buChar char="•"/>
            </a:pPr>
            <a:r>
              <a:rPr lang="en-US" altLang="ko-KR" dirty="0" smtClean="0">
                <a:ea typeface="굴림" pitchFamily="34" charset="-127"/>
              </a:rPr>
              <a:t> Work through the Module Review and Takeaways section, and determine how you will use this section to reinforce student learning and promote knowledge transfer to on-the-job performance. </a:t>
            </a:r>
          </a:p>
          <a:p>
            <a:pPr eaLnBrk="1" hangingPunct="1">
              <a:lnSpc>
                <a:spcPct val="90000"/>
              </a:lnSpc>
            </a:pPr>
            <a:endParaRPr lang="en-GB" altLang="zh-CN" dirty="0" smtClean="0"/>
          </a:p>
          <a:p>
            <a:pPr eaLnBrk="1" hangingPunct="1">
              <a:lnSpc>
                <a:spcPct val="90000"/>
              </a:lnSpc>
            </a:pPr>
            <a:r>
              <a:rPr lang="en-GB" altLang="zh-CN" dirty="0" smtClean="0"/>
              <a:t>Make sure that students are aware of the Course Companion portal that has additional module information and resources.</a:t>
            </a:r>
            <a:endParaRPr lang="en-US" dirty="0" smtClean="0"/>
          </a:p>
          <a:p>
            <a:pPr>
              <a:lnSpc>
                <a:spcPct val="90000"/>
              </a:lnSpc>
            </a:pPr>
            <a:endParaRPr lang="en-US" dirty="0" smtClean="0">
              <a:latin typeface="Arial" charset="0"/>
            </a:endParaRPr>
          </a:p>
        </p:txBody>
      </p:sp>
      <p:sp>
        <p:nvSpPr>
          <p:cNvPr id="33796" name="Slide Number Placeholder 5"/>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875AAAF1-CF4E-4168-8A0E-1F2CB5ADF0BA}" type="slidenum">
              <a:rPr lang="en-US" b="0" smtClean="0"/>
              <a:pPr/>
              <a:t>1</a:t>
            </a:fld>
            <a:endParaRPr lang="en-US" b="0" dirty="0" smtClean="0"/>
          </a:p>
        </p:txBody>
      </p:sp>
      <p:sp>
        <p:nvSpPr>
          <p:cNvPr id="33797" name="Rectangle 4"/>
          <p:cNvSpPr>
            <a:spLocks noChangeArrowheads="1"/>
          </p:cNvSpPr>
          <p:nvPr/>
        </p:nvSpPr>
        <p:spPr bwMode="auto">
          <a:xfrm>
            <a:off x="542925" y="1319213"/>
            <a:ext cx="2860675"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82880" rIns="182880"/>
          <a:lstStyle/>
          <a:p>
            <a:pPr>
              <a:lnSpc>
                <a:spcPct val="80000"/>
              </a:lnSpc>
              <a:spcAft>
                <a:spcPct val="60000"/>
              </a:spcAft>
            </a:pPr>
            <a:endParaRPr lang="en-US" altLang="ko-KR" sz="1000" dirty="0">
              <a:latin typeface="Arial" charset="0"/>
              <a:ea typeface="굴림" pitchFamily="34" charset="-127"/>
            </a:endParaRPr>
          </a:p>
        </p:txBody>
      </p:sp>
      <p:sp>
        <p:nvSpPr>
          <p:cNvPr id="6"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9: </a:t>
            </a:r>
            <a:r>
              <a:rPr lang="en-US" dirty="0"/>
              <a:t>Planning </a:t>
            </a:r>
            <a:r>
              <a:rPr lang="en-US" dirty="0" smtClean="0"/>
              <a:t>Network Access</a:t>
            </a:r>
          </a:p>
          <a:p>
            <a:pPr>
              <a:defRPr/>
            </a:pPr>
            <a:endParaRPr lang="en-US" dirty="0"/>
          </a:p>
        </p:txBody>
      </p:sp>
      <p:sp>
        <p:nvSpPr>
          <p:cNvPr id="7"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Ensure that the students understand that by creating Connection Security rules, the corresponding firewall policy must exist if the affected traffic is not allowed through by default. Connection security rules are applied between the computers comprising the two endpoints.</a:t>
            </a:r>
          </a:p>
          <a:p>
            <a:pPr eaLnBrk="1" hangingPunct="1"/>
            <a:r>
              <a:rPr lang="en-US" b="1" dirty="0" smtClean="0"/>
              <a:t>Authentication:</a:t>
            </a:r>
            <a:r>
              <a:rPr lang="en-US" dirty="0" smtClean="0"/>
              <a:t> Defines the requirements for the way in which identities are verified before communications begin.</a:t>
            </a:r>
          </a:p>
          <a:p>
            <a:pPr eaLnBrk="1" hangingPunct="1"/>
            <a:r>
              <a:rPr lang="en-US" b="1" dirty="0" smtClean="0"/>
              <a:t>Key exchange:</a:t>
            </a:r>
            <a:r>
              <a:rPr lang="en-US" dirty="0" smtClean="0"/>
              <a:t> To enable secure communications, two computers must be able to gain the same shared key (session key), without sending the key across a network and compromising the secret. This exchange uses the Diffie-Hellman algorithm.</a:t>
            </a:r>
          </a:p>
          <a:p>
            <a:pPr eaLnBrk="1" hangingPunct="1"/>
            <a:r>
              <a:rPr lang="en-US" b="1" dirty="0" smtClean="0"/>
              <a:t>References</a:t>
            </a:r>
          </a:p>
          <a:p>
            <a:pPr eaLnBrk="1" hangingPunct="1"/>
            <a:r>
              <a:rPr lang="en-US" dirty="0" smtClean="0"/>
              <a:t>Help Topic: Connection Security Rules </a:t>
            </a:r>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10</a:t>
            </a:fld>
            <a:endParaRPr lang="en-US" dirty="0"/>
          </a:p>
        </p:txBody>
      </p:sp>
      <p:sp>
        <p:nvSpPr>
          <p:cNvPr id="5" name="Header Placeholder 4"/>
          <p:cNvSpPr>
            <a:spLocks noGrp="1"/>
          </p:cNvSpPr>
          <p:nvPr>
            <p:ph type="hdr" sz="quarter" idx="11"/>
          </p:nvPr>
        </p:nvSpPr>
        <p:spPr/>
        <p:txBody>
          <a:bodyPr/>
          <a:lstStyle/>
          <a:p>
            <a:r>
              <a:rPr lang="en-US" dirty="0" smtClean="0"/>
              <a:t>Module 9: Planning Network Access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21487778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14325" y="2048290"/>
            <a:ext cx="6286500" cy="7054768"/>
          </a:xfrm>
        </p:spPr>
        <p:txBody>
          <a:bodyPr>
            <a:noAutofit/>
          </a:bodyPr>
          <a:lstStyle/>
          <a:p>
            <a:r>
              <a:rPr lang="en-US" sz="1000" b="1" kern="1200" dirty="0" smtClean="0">
                <a:solidFill>
                  <a:schemeClr val="tx1"/>
                </a:solidFill>
                <a:effectLst/>
                <a:latin typeface="Arial" charset="0"/>
                <a:ea typeface="+mn-ea"/>
                <a:cs typeface="+mn-cs"/>
              </a:rPr>
              <a:t>Demonstration steps:</a:t>
            </a:r>
            <a:endParaRPr lang="en-GB" sz="1000" b="1"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Note:</a:t>
            </a:r>
            <a:r>
              <a:rPr lang="en-US" sz="1000" kern="1200" dirty="0" smtClean="0">
                <a:solidFill>
                  <a:schemeClr val="tx1"/>
                </a:solidFill>
                <a:effectLst/>
                <a:latin typeface="Arial" charset="0"/>
                <a:ea typeface="+mn-ea"/>
                <a:cs typeface="+mn-cs"/>
              </a:rPr>
              <a:t> You require the 6433A-NYC-DC1, 6433A-NYC-SVR1, and 6433A-NYC-CL1 virtual machines to complete this demonstration. Log on to the virtual machines as </a:t>
            </a:r>
            <a:r>
              <a:rPr lang="en-US" sz="1000" b="1" kern="1200" dirty="0" smtClean="0">
                <a:solidFill>
                  <a:schemeClr val="tx1"/>
                </a:solidFill>
                <a:effectLst/>
                <a:latin typeface="Arial" charset="0"/>
                <a:ea typeface="+mn-ea"/>
                <a:cs typeface="+mn-cs"/>
              </a:rPr>
              <a:t>Contoso\Administrator</a:t>
            </a:r>
            <a:r>
              <a:rPr lang="en-US" sz="1000" kern="1200" dirty="0" smtClean="0">
                <a:solidFill>
                  <a:schemeClr val="tx1"/>
                </a:solidFill>
                <a:effectLst/>
                <a:latin typeface="Arial" charset="0"/>
                <a:ea typeface="+mn-ea"/>
                <a:cs typeface="+mn-cs"/>
              </a:rPr>
              <a:t> with the password of </a:t>
            </a:r>
            <a:r>
              <a:rPr lang="en-US" sz="1000" b="1" kern="1200" dirty="0" smtClean="0">
                <a:solidFill>
                  <a:schemeClr val="tx1"/>
                </a:solidFill>
                <a:effectLst/>
                <a:latin typeface="Arial" charset="0"/>
                <a:ea typeface="+mn-ea"/>
                <a:cs typeface="+mn-cs"/>
              </a:rPr>
              <a:t>Pa$$w0rd</a:t>
            </a:r>
            <a:r>
              <a:rPr lang="en-US" sz="1000" kern="1200" dirty="0" smtClean="0">
                <a:solidFill>
                  <a:schemeClr val="tx1"/>
                </a:solidFill>
                <a:effectLst/>
                <a:latin typeface="Arial" charset="0"/>
                <a:ea typeface="+mn-ea"/>
                <a:cs typeface="+mn-cs"/>
              </a:rPr>
              <a:t>.</a:t>
            </a:r>
          </a:p>
          <a:p>
            <a:endParaRPr lang="en-GB" sz="1000" kern="1200" dirty="0" smtClean="0">
              <a:solidFill>
                <a:schemeClr val="tx1"/>
              </a:solidFill>
              <a:effectLst/>
              <a:latin typeface="Arial" charset="0"/>
              <a:ea typeface="+mn-ea"/>
              <a:cs typeface="+mn-cs"/>
            </a:endParaRPr>
          </a:p>
          <a:p>
            <a:pPr lvl="0"/>
            <a:r>
              <a:rPr lang="en-US" sz="1000" b="1" u="sng" kern="1200" dirty="0" smtClean="0">
                <a:solidFill>
                  <a:schemeClr val="tx1"/>
                </a:solidFill>
                <a:effectLst/>
                <a:latin typeface="Arial" charset="0"/>
                <a:ea typeface="+mn-ea"/>
                <a:cs typeface="+mn-cs"/>
              </a:rPr>
              <a:t>Open Group Policy Management Editor</a:t>
            </a:r>
            <a:endParaRPr lang="en-GB" sz="1000" b="1" u="sng"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Switch to NYC-DC1.</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Click </a:t>
            </a:r>
            <a:r>
              <a:rPr lang="en-US" sz="1000" b="1" kern="1200" dirty="0" smtClean="0">
                <a:solidFill>
                  <a:schemeClr val="tx1"/>
                </a:solidFill>
                <a:effectLst/>
                <a:latin typeface="Arial" charset="0"/>
                <a:ea typeface="+mn-ea"/>
                <a:cs typeface="+mn-cs"/>
              </a:rPr>
              <a:t>Start</a:t>
            </a:r>
            <a:r>
              <a:rPr lang="en-US" sz="1000" kern="1200" dirty="0" smtClean="0">
                <a:solidFill>
                  <a:schemeClr val="tx1"/>
                </a:solidFill>
                <a:effectLst/>
                <a:latin typeface="Arial" charset="0"/>
                <a:ea typeface="+mn-ea"/>
                <a:cs typeface="+mn-cs"/>
              </a:rPr>
              <a:t>, point to </a:t>
            </a:r>
            <a:r>
              <a:rPr lang="en-US" sz="1000" b="1" kern="1200" dirty="0" smtClean="0">
                <a:solidFill>
                  <a:schemeClr val="tx1"/>
                </a:solidFill>
                <a:effectLst/>
                <a:latin typeface="Arial" charset="0"/>
                <a:ea typeface="+mn-ea"/>
                <a:cs typeface="+mn-cs"/>
              </a:rPr>
              <a:t>Administrative Tools</a:t>
            </a:r>
            <a:r>
              <a:rPr lang="en-US" sz="1000" kern="1200" dirty="0" smtClean="0">
                <a:solidFill>
                  <a:schemeClr val="tx1"/>
                </a:solidFill>
                <a:effectLst/>
                <a:latin typeface="Arial" charset="0"/>
                <a:ea typeface="+mn-ea"/>
                <a:cs typeface="+mn-cs"/>
              </a:rPr>
              <a:t>, and then click </a:t>
            </a:r>
            <a:r>
              <a:rPr lang="en-US" sz="1000" b="1" kern="1200" dirty="0" smtClean="0">
                <a:solidFill>
                  <a:schemeClr val="tx1"/>
                </a:solidFill>
                <a:effectLst/>
                <a:latin typeface="Arial" charset="0"/>
                <a:ea typeface="+mn-ea"/>
                <a:cs typeface="+mn-cs"/>
              </a:rPr>
              <a:t>Active Directory Users and Computers</a:t>
            </a:r>
            <a:r>
              <a:rPr lang="en-US" sz="1000" kern="1200" dirty="0" smtClean="0">
                <a:solidFill>
                  <a:schemeClr val="tx1"/>
                </a:solidFill>
                <a:effectLst/>
                <a:latin typeface="Arial" charset="0"/>
                <a:ea typeface="+mn-ea"/>
                <a:cs typeface="+mn-cs"/>
              </a:rPr>
              <a:t>. </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Active Directory Users and Computers, expand </a:t>
            </a:r>
            <a:r>
              <a:rPr lang="en-US" sz="1000" b="1" kern="1200" dirty="0" smtClean="0">
                <a:solidFill>
                  <a:schemeClr val="tx1"/>
                </a:solidFill>
                <a:effectLst/>
                <a:latin typeface="Arial" charset="0"/>
                <a:ea typeface="+mn-ea"/>
                <a:cs typeface="+mn-cs"/>
              </a:rPr>
              <a:t>Contoso.com</a:t>
            </a:r>
            <a:r>
              <a:rPr lang="en-US" sz="1000" kern="1200" dirty="0" smtClean="0">
                <a:solidFill>
                  <a:schemeClr val="tx1"/>
                </a:solidFill>
                <a:effectLst/>
                <a:latin typeface="Arial" charset="0"/>
                <a:ea typeface="+mn-ea"/>
                <a:cs typeface="+mn-cs"/>
              </a:rPr>
              <a:t> and then click </a:t>
            </a:r>
            <a:r>
              <a:rPr lang="en-US" sz="1000" b="1" kern="1200" dirty="0" smtClean="0">
                <a:solidFill>
                  <a:schemeClr val="tx1"/>
                </a:solidFill>
                <a:effectLst/>
                <a:latin typeface="Arial" charset="0"/>
                <a:ea typeface="+mn-ea"/>
                <a:cs typeface="+mn-cs"/>
              </a:rPr>
              <a:t>Computers</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Right-click </a:t>
            </a:r>
            <a:r>
              <a:rPr lang="en-US" sz="1000" b="1" kern="1200" dirty="0" smtClean="0">
                <a:solidFill>
                  <a:schemeClr val="tx1"/>
                </a:solidFill>
                <a:effectLst/>
                <a:latin typeface="Arial" charset="0"/>
                <a:ea typeface="+mn-ea"/>
                <a:cs typeface="+mn-cs"/>
              </a:rPr>
              <a:t>NYC-CL1</a:t>
            </a:r>
            <a:r>
              <a:rPr lang="en-US" sz="1000" kern="1200" dirty="0" smtClean="0">
                <a:solidFill>
                  <a:schemeClr val="tx1"/>
                </a:solidFill>
                <a:effectLst/>
                <a:latin typeface="Arial" charset="0"/>
                <a:ea typeface="+mn-ea"/>
                <a:cs typeface="+mn-cs"/>
              </a:rPr>
              <a:t> and then click </a:t>
            </a:r>
            <a:r>
              <a:rPr lang="en-US" sz="1000" b="1" kern="1200" dirty="0" smtClean="0">
                <a:solidFill>
                  <a:schemeClr val="tx1"/>
                </a:solidFill>
                <a:effectLst/>
                <a:latin typeface="Arial" charset="0"/>
                <a:ea typeface="+mn-ea"/>
                <a:cs typeface="+mn-cs"/>
              </a:rPr>
              <a:t>Move</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the </a:t>
            </a:r>
            <a:r>
              <a:rPr lang="en-US" sz="1000" b="1" kern="1200" dirty="0" smtClean="0">
                <a:solidFill>
                  <a:schemeClr val="tx1"/>
                </a:solidFill>
                <a:effectLst/>
                <a:latin typeface="Arial" charset="0"/>
                <a:ea typeface="+mn-ea"/>
                <a:cs typeface="+mn-cs"/>
              </a:rPr>
              <a:t>Move</a:t>
            </a:r>
            <a:r>
              <a:rPr lang="en-US" sz="1000" kern="1200" dirty="0" smtClean="0">
                <a:solidFill>
                  <a:schemeClr val="tx1"/>
                </a:solidFill>
                <a:effectLst/>
                <a:latin typeface="Arial" charset="0"/>
                <a:ea typeface="+mn-ea"/>
                <a:cs typeface="+mn-cs"/>
              </a:rPr>
              <a:t> dialog box, click </a:t>
            </a:r>
            <a:r>
              <a:rPr lang="en-US" sz="1000" b="1" kern="1200" dirty="0" smtClean="0">
                <a:solidFill>
                  <a:schemeClr val="tx1"/>
                </a:solidFill>
                <a:effectLst/>
                <a:latin typeface="Arial" charset="0"/>
                <a:ea typeface="+mn-ea"/>
                <a:cs typeface="+mn-cs"/>
              </a:rPr>
              <a:t>Research</a:t>
            </a:r>
            <a:r>
              <a:rPr lang="en-US" sz="1000" kern="1200" dirty="0" smtClean="0">
                <a:solidFill>
                  <a:schemeClr val="tx1"/>
                </a:solidFill>
                <a:effectLst/>
                <a:latin typeface="Arial" charset="0"/>
                <a:ea typeface="+mn-ea"/>
                <a:cs typeface="+mn-cs"/>
              </a:rPr>
              <a:t> and then click </a:t>
            </a:r>
            <a:r>
              <a:rPr lang="en-US" sz="1000" b="1" kern="1200" dirty="0" smtClean="0">
                <a:solidFill>
                  <a:schemeClr val="tx1"/>
                </a:solidFill>
                <a:effectLst/>
                <a:latin typeface="Arial" charset="0"/>
                <a:ea typeface="+mn-ea"/>
                <a:cs typeface="+mn-cs"/>
              </a:rPr>
              <a:t>OK</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Right-click </a:t>
            </a:r>
            <a:r>
              <a:rPr lang="en-US" sz="1000" b="1" kern="1200" dirty="0" smtClean="0">
                <a:solidFill>
                  <a:schemeClr val="tx1"/>
                </a:solidFill>
                <a:effectLst/>
                <a:latin typeface="Arial" charset="0"/>
                <a:ea typeface="+mn-ea"/>
                <a:cs typeface="+mn-cs"/>
              </a:rPr>
              <a:t>NYC-SVR1</a:t>
            </a:r>
            <a:r>
              <a:rPr lang="en-US" sz="1000" kern="1200" dirty="0" smtClean="0">
                <a:solidFill>
                  <a:schemeClr val="tx1"/>
                </a:solidFill>
                <a:effectLst/>
                <a:latin typeface="Arial" charset="0"/>
                <a:ea typeface="+mn-ea"/>
                <a:cs typeface="+mn-cs"/>
              </a:rPr>
              <a:t> and then click </a:t>
            </a:r>
            <a:r>
              <a:rPr lang="en-US" sz="1000" b="1" kern="1200" dirty="0" smtClean="0">
                <a:solidFill>
                  <a:schemeClr val="tx1"/>
                </a:solidFill>
                <a:effectLst/>
                <a:latin typeface="Arial" charset="0"/>
                <a:ea typeface="+mn-ea"/>
                <a:cs typeface="+mn-cs"/>
              </a:rPr>
              <a:t>Move</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the </a:t>
            </a:r>
            <a:r>
              <a:rPr lang="en-US" sz="1000" b="1" kern="1200" dirty="0" smtClean="0">
                <a:solidFill>
                  <a:schemeClr val="tx1"/>
                </a:solidFill>
                <a:effectLst/>
                <a:latin typeface="Arial" charset="0"/>
                <a:ea typeface="+mn-ea"/>
                <a:cs typeface="+mn-cs"/>
              </a:rPr>
              <a:t>Move</a:t>
            </a:r>
            <a:r>
              <a:rPr lang="en-US" sz="1000" kern="1200" dirty="0" smtClean="0">
                <a:solidFill>
                  <a:schemeClr val="tx1"/>
                </a:solidFill>
                <a:effectLst/>
                <a:latin typeface="Arial" charset="0"/>
                <a:ea typeface="+mn-ea"/>
                <a:cs typeface="+mn-cs"/>
              </a:rPr>
              <a:t> dialog box, click </a:t>
            </a:r>
            <a:r>
              <a:rPr lang="en-US" sz="1000" b="1" kern="1200" dirty="0" smtClean="0">
                <a:solidFill>
                  <a:schemeClr val="tx1"/>
                </a:solidFill>
                <a:effectLst/>
                <a:latin typeface="Arial" charset="0"/>
                <a:ea typeface="+mn-ea"/>
                <a:cs typeface="+mn-cs"/>
              </a:rPr>
              <a:t>Research</a:t>
            </a:r>
            <a:r>
              <a:rPr lang="en-US" sz="1000" kern="1200" dirty="0" smtClean="0">
                <a:solidFill>
                  <a:schemeClr val="tx1"/>
                </a:solidFill>
                <a:effectLst/>
                <a:latin typeface="Arial" charset="0"/>
                <a:ea typeface="+mn-ea"/>
                <a:cs typeface="+mn-cs"/>
              </a:rPr>
              <a:t> and then click </a:t>
            </a:r>
            <a:r>
              <a:rPr lang="en-US" sz="1000" b="1" kern="1200" dirty="0" smtClean="0">
                <a:solidFill>
                  <a:schemeClr val="tx1"/>
                </a:solidFill>
                <a:effectLst/>
                <a:latin typeface="Arial" charset="0"/>
                <a:ea typeface="+mn-ea"/>
                <a:cs typeface="+mn-cs"/>
              </a:rPr>
              <a:t>OK</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Click </a:t>
            </a:r>
            <a:r>
              <a:rPr lang="en-US" sz="1000" b="1" kern="1200" dirty="0" smtClean="0">
                <a:solidFill>
                  <a:schemeClr val="tx1"/>
                </a:solidFill>
                <a:effectLst/>
                <a:latin typeface="Arial" charset="0"/>
                <a:ea typeface="+mn-ea"/>
                <a:cs typeface="+mn-cs"/>
              </a:rPr>
              <a:t>Start</a:t>
            </a:r>
            <a:r>
              <a:rPr lang="en-US" sz="1000" kern="1200" dirty="0" smtClean="0">
                <a:solidFill>
                  <a:schemeClr val="tx1"/>
                </a:solidFill>
                <a:effectLst/>
                <a:latin typeface="Arial" charset="0"/>
                <a:ea typeface="+mn-ea"/>
                <a:cs typeface="+mn-cs"/>
              </a:rPr>
              <a:t>, point to </a:t>
            </a:r>
            <a:r>
              <a:rPr lang="en-US" sz="1000" b="1" kern="1200" dirty="0" smtClean="0">
                <a:solidFill>
                  <a:schemeClr val="tx1"/>
                </a:solidFill>
                <a:effectLst/>
                <a:latin typeface="Arial" charset="0"/>
                <a:ea typeface="+mn-ea"/>
                <a:cs typeface="+mn-cs"/>
              </a:rPr>
              <a:t>Administrative Tools</a:t>
            </a:r>
            <a:r>
              <a:rPr lang="en-US" sz="1000" kern="1200" dirty="0" smtClean="0">
                <a:solidFill>
                  <a:schemeClr val="tx1"/>
                </a:solidFill>
                <a:effectLst/>
                <a:latin typeface="Arial" charset="0"/>
                <a:ea typeface="+mn-ea"/>
                <a:cs typeface="+mn-cs"/>
              </a:rPr>
              <a:t>, and then click </a:t>
            </a:r>
            <a:r>
              <a:rPr lang="en-US" sz="1000" b="1" kern="1200" dirty="0" smtClean="0">
                <a:solidFill>
                  <a:schemeClr val="tx1"/>
                </a:solidFill>
                <a:effectLst/>
                <a:latin typeface="Arial" charset="0"/>
                <a:ea typeface="+mn-ea"/>
                <a:cs typeface="+mn-cs"/>
              </a:rPr>
              <a:t>Group Policy</a:t>
            </a:r>
            <a:r>
              <a:rPr lang="en-US" sz="1000" kern="1200" dirty="0" smtClean="0">
                <a:solidFill>
                  <a:schemeClr val="tx1"/>
                </a:solidFill>
                <a:effectLst/>
                <a:latin typeface="Arial" charset="0"/>
                <a:ea typeface="+mn-ea"/>
                <a:cs typeface="+mn-cs"/>
              </a:rPr>
              <a:t> </a:t>
            </a:r>
            <a:r>
              <a:rPr lang="en-US" sz="1000" b="1" kern="1200" dirty="0" smtClean="0">
                <a:solidFill>
                  <a:schemeClr val="tx1"/>
                </a:solidFill>
                <a:effectLst/>
                <a:latin typeface="Arial" charset="0"/>
                <a:ea typeface="+mn-ea"/>
                <a:cs typeface="+mn-cs"/>
              </a:rPr>
              <a:t>Management</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Group Policy Management, in the navigation pane, expand </a:t>
            </a:r>
            <a:r>
              <a:rPr lang="en-US" sz="1000" b="1" kern="1200" dirty="0" smtClean="0">
                <a:solidFill>
                  <a:schemeClr val="tx1"/>
                </a:solidFill>
                <a:effectLst/>
                <a:latin typeface="Arial" charset="0"/>
                <a:ea typeface="+mn-ea"/>
                <a:cs typeface="+mn-cs"/>
              </a:rPr>
              <a:t>Forest:</a:t>
            </a:r>
            <a:r>
              <a:rPr lang="en-US" sz="1000" kern="1200" dirty="0" smtClean="0">
                <a:solidFill>
                  <a:schemeClr val="tx1"/>
                </a:solidFill>
                <a:effectLst/>
                <a:latin typeface="Arial" charset="0"/>
                <a:ea typeface="+mn-ea"/>
                <a:cs typeface="+mn-cs"/>
              </a:rPr>
              <a:t> </a:t>
            </a:r>
            <a:r>
              <a:rPr lang="en-US" sz="1000" b="1" kern="1200" dirty="0" smtClean="0">
                <a:solidFill>
                  <a:schemeClr val="tx1"/>
                </a:solidFill>
                <a:effectLst/>
                <a:latin typeface="Arial" charset="0"/>
                <a:ea typeface="+mn-ea"/>
                <a:cs typeface="+mn-cs"/>
              </a:rPr>
              <a:t>Contoso.com</a:t>
            </a:r>
            <a:r>
              <a:rPr lang="en-US" sz="1000" kern="1200" dirty="0" smtClean="0">
                <a:solidFill>
                  <a:schemeClr val="tx1"/>
                </a:solidFill>
                <a:effectLst/>
                <a:latin typeface="Arial" charset="0"/>
                <a:ea typeface="+mn-ea"/>
                <a:cs typeface="+mn-cs"/>
              </a:rPr>
              <a:t>, expand </a:t>
            </a:r>
            <a:r>
              <a:rPr lang="en-US" sz="1000" b="1" kern="1200" dirty="0" smtClean="0">
                <a:solidFill>
                  <a:schemeClr val="tx1"/>
                </a:solidFill>
                <a:effectLst/>
                <a:latin typeface="Arial" charset="0"/>
                <a:ea typeface="+mn-ea"/>
                <a:cs typeface="+mn-cs"/>
              </a:rPr>
              <a:t>Domains</a:t>
            </a:r>
            <a:r>
              <a:rPr lang="en-US" sz="1000" kern="1200" dirty="0" smtClean="0">
                <a:solidFill>
                  <a:schemeClr val="tx1"/>
                </a:solidFill>
                <a:effectLst/>
                <a:latin typeface="Arial" charset="0"/>
                <a:ea typeface="+mn-ea"/>
                <a:cs typeface="+mn-cs"/>
              </a:rPr>
              <a:t>, expand </a:t>
            </a:r>
            <a:r>
              <a:rPr lang="en-US" sz="1000" b="1" kern="1200" dirty="0" smtClean="0">
                <a:solidFill>
                  <a:schemeClr val="tx1"/>
                </a:solidFill>
                <a:effectLst/>
                <a:latin typeface="Arial" charset="0"/>
                <a:ea typeface="+mn-ea"/>
                <a:cs typeface="+mn-cs"/>
              </a:rPr>
              <a:t>Contoso.com</a:t>
            </a:r>
            <a:r>
              <a:rPr lang="en-US" sz="1000" kern="1200" dirty="0" smtClean="0">
                <a:solidFill>
                  <a:schemeClr val="tx1"/>
                </a:solidFill>
                <a:effectLst/>
                <a:latin typeface="Arial" charset="0"/>
                <a:ea typeface="+mn-ea"/>
                <a:cs typeface="+mn-cs"/>
              </a:rPr>
              <a:t>, right-click </a:t>
            </a:r>
            <a:r>
              <a:rPr lang="en-US" sz="1000" b="1" kern="1200" dirty="0" smtClean="0">
                <a:solidFill>
                  <a:schemeClr val="tx1"/>
                </a:solidFill>
                <a:effectLst/>
                <a:latin typeface="Arial" charset="0"/>
                <a:ea typeface="+mn-ea"/>
                <a:cs typeface="+mn-cs"/>
              </a:rPr>
              <a:t>Research</a:t>
            </a:r>
            <a:r>
              <a:rPr lang="en-US" sz="1000" kern="1200" dirty="0" smtClean="0">
                <a:solidFill>
                  <a:schemeClr val="tx1"/>
                </a:solidFill>
                <a:effectLst/>
                <a:latin typeface="Arial" charset="0"/>
                <a:ea typeface="+mn-ea"/>
                <a:cs typeface="+mn-cs"/>
              </a:rPr>
              <a:t> and then click </a:t>
            </a:r>
            <a:r>
              <a:rPr lang="en-US" sz="1000" b="1" kern="1200" dirty="0" smtClean="0">
                <a:solidFill>
                  <a:schemeClr val="tx1"/>
                </a:solidFill>
                <a:effectLst/>
                <a:latin typeface="Arial" charset="0"/>
                <a:ea typeface="+mn-ea"/>
                <a:cs typeface="+mn-cs"/>
              </a:rPr>
              <a:t>Create a GPO in this domain, and link it here</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the </a:t>
            </a:r>
            <a:r>
              <a:rPr lang="en-US" sz="1000" b="1" kern="1200" dirty="0" smtClean="0">
                <a:solidFill>
                  <a:schemeClr val="tx1"/>
                </a:solidFill>
                <a:effectLst/>
                <a:latin typeface="Arial" charset="0"/>
                <a:ea typeface="+mn-ea"/>
                <a:cs typeface="+mn-cs"/>
              </a:rPr>
              <a:t>New GPO</a:t>
            </a:r>
            <a:r>
              <a:rPr lang="en-US" sz="1000" kern="1200" dirty="0" smtClean="0">
                <a:solidFill>
                  <a:schemeClr val="tx1"/>
                </a:solidFill>
                <a:effectLst/>
                <a:latin typeface="Arial" charset="0"/>
                <a:ea typeface="+mn-ea"/>
                <a:cs typeface="+mn-cs"/>
              </a:rPr>
              <a:t> dialog box, in the </a:t>
            </a:r>
            <a:r>
              <a:rPr lang="en-US" sz="1000" b="1" kern="1200" dirty="0" smtClean="0">
                <a:solidFill>
                  <a:schemeClr val="tx1"/>
                </a:solidFill>
                <a:effectLst/>
                <a:latin typeface="Arial" charset="0"/>
                <a:ea typeface="+mn-ea"/>
                <a:cs typeface="+mn-cs"/>
              </a:rPr>
              <a:t>Name</a:t>
            </a:r>
            <a:r>
              <a:rPr lang="en-US" sz="1000" kern="1200" dirty="0" smtClean="0">
                <a:solidFill>
                  <a:schemeClr val="tx1"/>
                </a:solidFill>
                <a:effectLst/>
                <a:latin typeface="Arial" charset="0"/>
                <a:ea typeface="+mn-ea"/>
                <a:cs typeface="+mn-cs"/>
              </a:rPr>
              <a:t> box, type </a:t>
            </a:r>
            <a:r>
              <a:rPr lang="en-US" sz="1000" b="1" kern="1200" dirty="0" smtClean="0">
                <a:solidFill>
                  <a:schemeClr val="tx1"/>
                </a:solidFill>
                <a:effectLst/>
                <a:latin typeface="Arial" charset="0"/>
                <a:ea typeface="+mn-ea"/>
                <a:cs typeface="+mn-cs"/>
              </a:rPr>
              <a:t>Domain Isolation</a:t>
            </a:r>
            <a:r>
              <a:rPr lang="en-US" sz="1000" kern="1200" dirty="0" smtClean="0">
                <a:solidFill>
                  <a:schemeClr val="tx1"/>
                </a:solidFill>
                <a:effectLst/>
                <a:latin typeface="Arial" charset="0"/>
                <a:ea typeface="+mn-ea"/>
                <a:cs typeface="+mn-cs"/>
              </a:rPr>
              <a:t> and then click </a:t>
            </a:r>
            <a:r>
              <a:rPr lang="en-US" sz="1000" b="1" kern="1200" dirty="0" smtClean="0">
                <a:solidFill>
                  <a:schemeClr val="tx1"/>
                </a:solidFill>
                <a:effectLst/>
                <a:latin typeface="Arial" charset="0"/>
                <a:ea typeface="+mn-ea"/>
                <a:cs typeface="+mn-cs"/>
              </a:rPr>
              <a:t>OK</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Group Policy Management, expand </a:t>
            </a:r>
            <a:r>
              <a:rPr lang="en-US" sz="1000" b="1" kern="1200" dirty="0" smtClean="0">
                <a:solidFill>
                  <a:schemeClr val="tx1"/>
                </a:solidFill>
                <a:effectLst/>
                <a:latin typeface="Arial" charset="0"/>
                <a:ea typeface="+mn-ea"/>
                <a:cs typeface="+mn-cs"/>
              </a:rPr>
              <a:t>Research</a:t>
            </a:r>
            <a:r>
              <a:rPr lang="en-US" sz="1000" kern="1200" dirty="0" smtClean="0">
                <a:solidFill>
                  <a:schemeClr val="tx1"/>
                </a:solidFill>
                <a:effectLst/>
                <a:latin typeface="Arial" charset="0"/>
                <a:ea typeface="+mn-ea"/>
                <a:cs typeface="+mn-cs"/>
              </a:rPr>
              <a:t>, right-click </a:t>
            </a:r>
            <a:r>
              <a:rPr lang="en-US" sz="1000" b="1" kern="1200" dirty="0" smtClean="0">
                <a:solidFill>
                  <a:schemeClr val="tx1"/>
                </a:solidFill>
                <a:effectLst/>
                <a:latin typeface="Arial" charset="0"/>
                <a:ea typeface="+mn-ea"/>
                <a:cs typeface="+mn-cs"/>
              </a:rPr>
              <a:t>Domain Isolation</a:t>
            </a:r>
            <a:r>
              <a:rPr lang="en-US" sz="1000" kern="1200" dirty="0" smtClean="0">
                <a:solidFill>
                  <a:schemeClr val="tx1"/>
                </a:solidFill>
                <a:effectLst/>
                <a:latin typeface="Arial" charset="0"/>
                <a:ea typeface="+mn-ea"/>
                <a:cs typeface="+mn-cs"/>
              </a:rPr>
              <a:t> and then click </a:t>
            </a:r>
            <a:r>
              <a:rPr lang="en-US" sz="1000" b="1" kern="1200" dirty="0" smtClean="0">
                <a:solidFill>
                  <a:schemeClr val="tx1"/>
                </a:solidFill>
                <a:effectLst/>
                <a:latin typeface="Arial" charset="0"/>
                <a:ea typeface="+mn-ea"/>
                <a:cs typeface="+mn-cs"/>
              </a:rPr>
              <a:t>Edit</a:t>
            </a:r>
            <a:r>
              <a:rPr lang="en-US" sz="1000" kern="1200" dirty="0" smtClean="0">
                <a:solidFill>
                  <a:schemeClr val="tx1"/>
                </a:solidFill>
                <a:effectLst/>
                <a:latin typeface="Arial" charset="0"/>
                <a:ea typeface="+mn-ea"/>
                <a:cs typeface="+mn-cs"/>
              </a:rPr>
              <a:t>. </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Group Policy Management Editor, expand </a:t>
            </a:r>
            <a:r>
              <a:rPr lang="en-US" sz="1000" b="1" kern="1200" dirty="0" smtClean="0">
                <a:solidFill>
                  <a:schemeClr val="tx1"/>
                </a:solidFill>
                <a:effectLst/>
                <a:latin typeface="Arial" charset="0"/>
                <a:ea typeface="+mn-ea"/>
                <a:cs typeface="+mn-cs"/>
              </a:rPr>
              <a:t>Computer Configuration</a:t>
            </a:r>
            <a:r>
              <a:rPr lang="en-US" sz="1000" kern="1200" dirty="0" smtClean="0">
                <a:solidFill>
                  <a:schemeClr val="tx1"/>
                </a:solidFill>
                <a:effectLst/>
                <a:latin typeface="Arial" charset="0"/>
                <a:ea typeface="+mn-ea"/>
                <a:cs typeface="+mn-cs"/>
              </a:rPr>
              <a:t>, expand </a:t>
            </a:r>
            <a:r>
              <a:rPr lang="en-US" sz="1000" b="1" kern="1200" dirty="0" smtClean="0">
                <a:solidFill>
                  <a:schemeClr val="tx1"/>
                </a:solidFill>
                <a:effectLst/>
                <a:latin typeface="Arial" charset="0"/>
                <a:ea typeface="+mn-ea"/>
                <a:cs typeface="+mn-cs"/>
              </a:rPr>
              <a:t>Policies</a:t>
            </a:r>
            <a:r>
              <a:rPr lang="en-US" sz="1000" kern="1200" dirty="0" smtClean="0">
                <a:solidFill>
                  <a:schemeClr val="tx1"/>
                </a:solidFill>
                <a:effectLst/>
                <a:latin typeface="Arial" charset="0"/>
                <a:ea typeface="+mn-ea"/>
                <a:cs typeface="+mn-cs"/>
              </a:rPr>
              <a:t>, expand </a:t>
            </a:r>
            <a:r>
              <a:rPr lang="en-US" sz="1000" b="1" kern="1200" dirty="0" smtClean="0">
                <a:solidFill>
                  <a:schemeClr val="tx1"/>
                </a:solidFill>
                <a:effectLst/>
                <a:latin typeface="Arial" charset="0"/>
                <a:ea typeface="+mn-ea"/>
                <a:cs typeface="+mn-cs"/>
              </a:rPr>
              <a:t>Windows Settings</a:t>
            </a:r>
            <a:r>
              <a:rPr lang="en-US" sz="1000" kern="1200" dirty="0" smtClean="0">
                <a:solidFill>
                  <a:schemeClr val="tx1"/>
                </a:solidFill>
                <a:effectLst/>
                <a:latin typeface="Arial" charset="0"/>
                <a:ea typeface="+mn-ea"/>
                <a:cs typeface="+mn-cs"/>
              </a:rPr>
              <a:t>, expand </a:t>
            </a:r>
            <a:r>
              <a:rPr lang="en-US" sz="1000" b="1" kern="1200" dirty="0" smtClean="0">
                <a:solidFill>
                  <a:schemeClr val="tx1"/>
                </a:solidFill>
                <a:effectLst/>
                <a:latin typeface="Arial" charset="0"/>
                <a:ea typeface="+mn-ea"/>
                <a:cs typeface="+mn-cs"/>
              </a:rPr>
              <a:t>Security Settings</a:t>
            </a:r>
            <a:r>
              <a:rPr lang="en-US" sz="1000" kern="1200" dirty="0" smtClean="0">
                <a:solidFill>
                  <a:schemeClr val="tx1"/>
                </a:solidFill>
                <a:effectLst/>
                <a:latin typeface="Arial" charset="0"/>
                <a:ea typeface="+mn-ea"/>
                <a:cs typeface="+mn-cs"/>
              </a:rPr>
              <a:t>, expand </a:t>
            </a:r>
            <a:r>
              <a:rPr lang="en-US" sz="1000" b="1" kern="1200" dirty="0" smtClean="0">
                <a:solidFill>
                  <a:schemeClr val="tx1"/>
                </a:solidFill>
                <a:effectLst/>
                <a:latin typeface="Arial" charset="0"/>
                <a:ea typeface="+mn-ea"/>
                <a:cs typeface="+mn-cs"/>
              </a:rPr>
              <a:t>Windows</a:t>
            </a:r>
            <a:r>
              <a:rPr lang="en-US" sz="1000" kern="1200" dirty="0" smtClean="0">
                <a:solidFill>
                  <a:schemeClr val="tx1"/>
                </a:solidFill>
                <a:effectLst/>
                <a:latin typeface="Arial" charset="0"/>
                <a:ea typeface="+mn-ea"/>
                <a:cs typeface="+mn-cs"/>
              </a:rPr>
              <a:t> </a:t>
            </a:r>
            <a:r>
              <a:rPr lang="en-US" sz="1000" b="1" kern="1200" dirty="0" smtClean="0">
                <a:solidFill>
                  <a:schemeClr val="tx1"/>
                </a:solidFill>
                <a:effectLst/>
                <a:latin typeface="Arial" charset="0"/>
                <a:ea typeface="+mn-ea"/>
                <a:cs typeface="+mn-cs"/>
              </a:rPr>
              <a:t>Firewall</a:t>
            </a:r>
            <a:r>
              <a:rPr lang="en-US" sz="1000" kern="1200" dirty="0" smtClean="0">
                <a:solidFill>
                  <a:schemeClr val="tx1"/>
                </a:solidFill>
                <a:effectLst/>
                <a:latin typeface="Arial" charset="0"/>
                <a:ea typeface="+mn-ea"/>
                <a:cs typeface="+mn-cs"/>
              </a:rPr>
              <a:t> </a:t>
            </a:r>
            <a:r>
              <a:rPr lang="en-US" sz="1000" b="1" kern="1200" dirty="0" smtClean="0">
                <a:solidFill>
                  <a:schemeClr val="tx1"/>
                </a:solidFill>
                <a:effectLst/>
                <a:latin typeface="Arial" charset="0"/>
                <a:ea typeface="+mn-ea"/>
                <a:cs typeface="+mn-cs"/>
              </a:rPr>
              <a:t>with Advanced Security</a:t>
            </a:r>
            <a:r>
              <a:rPr lang="en-US" sz="1000" kern="1200" dirty="0" smtClean="0">
                <a:solidFill>
                  <a:schemeClr val="tx1"/>
                </a:solidFill>
                <a:effectLst/>
                <a:latin typeface="Arial" charset="0"/>
                <a:ea typeface="+mn-ea"/>
                <a:cs typeface="+mn-cs"/>
              </a:rPr>
              <a:t>, expand </a:t>
            </a:r>
            <a:r>
              <a:rPr lang="en-US" sz="1000" b="1" kern="1200" dirty="0" smtClean="0">
                <a:solidFill>
                  <a:schemeClr val="tx1"/>
                </a:solidFill>
                <a:effectLst/>
                <a:latin typeface="Arial" charset="0"/>
                <a:ea typeface="+mn-ea"/>
                <a:cs typeface="+mn-cs"/>
              </a:rPr>
              <a:t>Windows Firewall with Advanced</a:t>
            </a:r>
            <a:r>
              <a:rPr lang="en-US" sz="1000" kern="1200" dirty="0" smtClean="0">
                <a:solidFill>
                  <a:schemeClr val="tx1"/>
                </a:solidFill>
                <a:effectLst/>
                <a:latin typeface="Arial" charset="0"/>
                <a:ea typeface="+mn-ea"/>
                <a:cs typeface="+mn-cs"/>
              </a:rPr>
              <a:t> </a:t>
            </a:r>
            <a:r>
              <a:rPr lang="en-US" sz="1000" b="1" kern="1200" dirty="0" smtClean="0">
                <a:solidFill>
                  <a:schemeClr val="tx1"/>
                </a:solidFill>
                <a:effectLst/>
                <a:latin typeface="Arial" charset="0"/>
                <a:ea typeface="+mn-ea"/>
                <a:cs typeface="+mn-cs"/>
              </a:rPr>
              <a:t>Security {GUID},</a:t>
            </a:r>
            <a:r>
              <a:rPr lang="en-US" sz="1000" kern="1200" dirty="0" smtClean="0">
                <a:solidFill>
                  <a:schemeClr val="tx1"/>
                </a:solidFill>
                <a:effectLst/>
                <a:latin typeface="Arial" charset="0"/>
                <a:ea typeface="+mn-ea"/>
                <a:cs typeface="+mn-cs"/>
              </a:rPr>
              <a:t> and then click </a:t>
            </a:r>
            <a:r>
              <a:rPr lang="en-US" sz="1000" b="1" kern="1200" dirty="0" smtClean="0">
                <a:solidFill>
                  <a:schemeClr val="tx1"/>
                </a:solidFill>
                <a:effectLst/>
                <a:latin typeface="Arial" charset="0"/>
                <a:ea typeface="+mn-ea"/>
                <a:cs typeface="+mn-cs"/>
              </a:rPr>
              <a:t>Connection</a:t>
            </a:r>
            <a:r>
              <a:rPr lang="en-US" sz="1000" kern="1200" dirty="0" smtClean="0">
                <a:solidFill>
                  <a:schemeClr val="tx1"/>
                </a:solidFill>
                <a:effectLst/>
                <a:latin typeface="Arial" charset="0"/>
                <a:ea typeface="+mn-ea"/>
                <a:cs typeface="+mn-cs"/>
              </a:rPr>
              <a:t> </a:t>
            </a:r>
            <a:r>
              <a:rPr lang="en-US" sz="1000" b="1" kern="1200" dirty="0" smtClean="0">
                <a:solidFill>
                  <a:schemeClr val="tx1"/>
                </a:solidFill>
                <a:effectLst/>
                <a:latin typeface="Arial" charset="0"/>
                <a:ea typeface="+mn-ea"/>
                <a:cs typeface="+mn-cs"/>
              </a:rPr>
              <a:t>Security</a:t>
            </a:r>
            <a:r>
              <a:rPr lang="en-US" sz="1000" kern="1200" dirty="0" smtClean="0">
                <a:solidFill>
                  <a:schemeClr val="tx1"/>
                </a:solidFill>
                <a:effectLst/>
                <a:latin typeface="Arial" charset="0"/>
                <a:ea typeface="+mn-ea"/>
                <a:cs typeface="+mn-cs"/>
              </a:rPr>
              <a:t> </a:t>
            </a:r>
            <a:r>
              <a:rPr lang="en-US" sz="1000" b="1" kern="1200" dirty="0" smtClean="0">
                <a:solidFill>
                  <a:schemeClr val="tx1"/>
                </a:solidFill>
                <a:effectLst/>
                <a:latin typeface="Arial" charset="0"/>
                <a:ea typeface="+mn-ea"/>
                <a:cs typeface="+mn-cs"/>
              </a:rPr>
              <a:t>Rules</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 </a:t>
            </a:r>
            <a:r>
              <a:rPr lang="en-US" sz="1000" b="1" u="sng" kern="1200" dirty="0" smtClean="0">
                <a:solidFill>
                  <a:schemeClr val="tx1"/>
                </a:solidFill>
                <a:effectLst/>
                <a:latin typeface="Arial" charset="0"/>
                <a:ea typeface="+mn-ea"/>
                <a:cs typeface="+mn-cs"/>
              </a:rPr>
              <a:t>Configure the Connection Security Rule</a:t>
            </a:r>
            <a:endParaRPr lang="en-GB" sz="1000" b="1" u="sng"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Right-click </a:t>
            </a:r>
            <a:r>
              <a:rPr lang="en-US" sz="1000" b="1" kern="1200" dirty="0" smtClean="0">
                <a:solidFill>
                  <a:schemeClr val="tx1"/>
                </a:solidFill>
                <a:effectLst/>
                <a:latin typeface="Arial" charset="0"/>
                <a:ea typeface="+mn-ea"/>
                <a:cs typeface="+mn-cs"/>
              </a:rPr>
              <a:t>Connection Security Rules</a:t>
            </a:r>
            <a:r>
              <a:rPr lang="en-US" sz="1000" kern="1200" dirty="0" smtClean="0">
                <a:solidFill>
                  <a:schemeClr val="tx1"/>
                </a:solidFill>
                <a:effectLst/>
                <a:latin typeface="Arial" charset="0"/>
                <a:ea typeface="+mn-ea"/>
                <a:cs typeface="+mn-cs"/>
              </a:rPr>
              <a:t> and then click </a:t>
            </a:r>
            <a:r>
              <a:rPr lang="en-US" sz="1000" b="1" kern="1200" dirty="0" smtClean="0">
                <a:solidFill>
                  <a:schemeClr val="tx1"/>
                </a:solidFill>
                <a:effectLst/>
                <a:latin typeface="Arial" charset="0"/>
                <a:ea typeface="+mn-ea"/>
                <a:cs typeface="+mn-cs"/>
              </a:rPr>
              <a:t>New Rule</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the </a:t>
            </a:r>
            <a:r>
              <a:rPr lang="en-US" sz="1000" b="1" kern="1200" dirty="0" smtClean="0">
                <a:solidFill>
                  <a:schemeClr val="tx1"/>
                </a:solidFill>
                <a:effectLst/>
                <a:latin typeface="Arial" charset="0"/>
                <a:ea typeface="+mn-ea"/>
                <a:cs typeface="+mn-cs"/>
              </a:rPr>
              <a:t>New Connection Security Rule Wizard</a:t>
            </a:r>
            <a:r>
              <a:rPr lang="en-US" sz="1000" kern="1200" dirty="0" smtClean="0">
                <a:solidFill>
                  <a:schemeClr val="tx1"/>
                </a:solidFill>
                <a:effectLst/>
                <a:latin typeface="Arial" charset="0"/>
                <a:ea typeface="+mn-ea"/>
                <a:cs typeface="+mn-cs"/>
              </a:rPr>
              <a:t>, on the </a:t>
            </a:r>
            <a:r>
              <a:rPr lang="en-US" sz="1000" b="1" kern="1200" dirty="0" smtClean="0">
                <a:solidFill>
                  <a:schemeClr val="tx1"/>
                </a:solidFill>
                <a:effectLst/>
                <a:latin typeface="Arial" charset="0"/>
                <a:ea typeface="+mn-ea"/>
                <a:cs typeface="+mn-cs"/>
              </a:rPr>
              <a:t>Rule Type</a:t>
            </a:r>
            <a:r>
              <a:rPr lang="en-US" sz="1000" kern="1200" dirty="0" smtClean="0">
                <a:solidFill>
                  <a:schemeClr val="tx1"/>
                </a:solidFill>
                <a:effectLst/>
                <a:latin typeface="Arial" charset="0"/>
                <a:ea typeface="+mn-ea"/>
                <a:cs typeface="+mn-cs"/>
              </a:rPr>
              <a:t> page, click </a:t>
            </a:r>
            <a:r>
              <a:rPr lang="en-US" sz="1000" b="1" kern="1200" dirty="0" smtClean="0">
                <a:solidFill>
                  <a:schemeClr val="tx1"/>
                </a:solidFill>
                <a:effectLst/>
                <a:latin typeface="Arial" charset="0"/>
                <a:ea typeface="+mn-ea"/>
                <a:cs typeface="+mn-cs"/>
              </a:rPr>
              <a:t>Isolation</a:t>
            </a:r>
            <a:r>
              <a:rPr lang="en-US" sz="1000" kern="1200" dirty="0" smtClean="0">
                <a:solidFill>
                  <a:schemeClr val="tx1"/>
                </a:solidFill>
                <a:effectLst/>
                <a:latin typeface="Arial" charset="0"/>
                <a:ea typeface="+mn-ea"/>
                <a:cs typeface="+mn-cs"/>
              </a:rPr>
              <a:t> and then click </a:t>
            </a:r>
            <a:r>
              <a:rPr lang="en-US" sz="1000" b="1" kern="1200" dirty="0" smtClean="0">
                <a:solidFill>
                  <a:schemeClr val="tx1"/>
                </a:solidFill>
                <a:effectLst/>
                <a:latin typeface="Arial" charset="0"/>
                <a:ea typeface="+mn-ea"/>
                <a:cs typeface="+mn-cs"/>
              </a:rPr>
              <a:t>Next</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On the </a:t>
            </a:r>
            <a:r>
              <a:rPr lang="en-US" sz="1000" b="1" kern="1200" dirty="0" smtClean="0">
                <a:solidFill>
                  <a:schemeClr val="tx1"/>
                </a:solidFill>
                <a:effectLst/>
                <a:latin typeface="Arial" charset="0"/>
                <a:ea typeface="+mn-ea"/>
                <a:cs typeface="+mn-cs"/>
              </a:rPr>
              <a:t>Requirements</a:t>
            </a:r>
            <a:r>
              <a:rPr lang="en-US" sz="1000" kern="1200" dirty="0" smtClean="0">
                <a:solidFill>
                  <a:schemeClr val="tx1"/>
                </a:solidFill>
                <a:effectLst/>
                <a:latin typeface="Arial" charset="0"/>
                <a:ea typeface="+mn-ea"/>
                <a:cs typeface="+mn-cs"/>
              </a:rPr>
              <a:t> page, click </a:t>
            </a:r>
            <a:r>
              <a:rPr lang="en-US" sz="1000" b="1" kern="1200" dirty="0" smtClean="0">
                <a:solidFill>
                  <a:schemeClr val="tx1"/>
                </a:solidFill>
                <a:effectLst/>
                <a:latin typeface="Arial" charset="0"/>
                <a:ea typeface="+mn-ea"/>
                <a:cs typeface="+mn-cs"/>
              </a:rPr>
              <a:t>Require authentication for inbound connections</a:t>
            </a:r>
            <a:r>
              <a:rPr lang="en-US" sz="1000" kern="1200" dirty="0" smtClean="0">
                <a:solidFill>
                  <a:schemeClr val="tx1"/>
                </a:solidFill>
                <a:effectLst/>
                <a:latin typeface="Arial" charset="0"/>
                <a:ea typeface="+mn-ea"/>
                <a:cs typeface="+mn-cs"/>
              </a:rPr>
              <a:t> </a:t>
            </a:r>
            <a:r>
              <a:rPr lang="en-US" sz="1000" b="1" kern="1200" dirty="0" smtClean="0">
                <a:solidFill>
                  <a:schemeClr val="tx1"/>
                </a:solidFill>
                <a:effectLst/>
                <a:latin typeface="Arial" charset="0"/>
                <a:ea typeface="+mn-ea"/>
                <a:cs typeface="+mn-cs"/>
              </a:rPr>
              <a:t>and request authentication for outbound connections</a:t>
            </a:r>
            <a:r>
              <a:rPr lang="en-US" sz="1000" kern="1200" dirty="0" smtClean="0">
                <a:solidFill>
                  <a:schemeClr val="tx1"/>
                </a:solidFill>
                <a:effectLst/>
                <a:latin typeface="Arial" charset="0"/>
                <a:ea typeface="+mn-ea"/>
                <a:cs typeface="+mn-cs"/>
              </a:rPr>
              <a:t> and then click </a:t>
            </a:r>
            <a:r>
              <a:rPr lang="en-US" sz="1000" b="1" kern="1200" dirty="0" smtClean="0">
                <a:solidFill>
                  <a:schemeClr val="tx1"/>
                </a:solidFill>
                <a:effectLst/>
                <a:latin typeface="Arial" charset="0"/>
                <a:ea typeface="+mn-ea"/>
                <a:cs typeface="+mn-cs"/>
              </a:rPr>
              <a:t>Next</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On the </a:t>
            </a:r>
            <a:r>
              <a:rPr lang="en-US" sz="1000" b="1" kern="1200" dirty="0" smtClean="0">
                <a:solidFill>
                  <a:schemeClr val="tx1"/>
                </a:solidFill>
                <a:effectLst/>
                <a:latin typeface="Arial" charset="0"/>
                <a:ea typeface="+mn-ea"/>
                <a:cs typeface="+mn-cs"/>
              </a:rPr>
              <a:t>Authentication Method</a:t>
            </a:r>
            <a:r>
              <a:rPr lang="en-US" sz="1000" kern="1200" dirty="0" smtClean="0">
                <a:solidFill>
                  <a:schemeClr val="tx1"/>
                </a:solidFill>
                <a:effectLst/>
                <a:latin typeface="Arial" charset="0"/>
                <a:ea typeface="+mn-ea"/>
                <a:cs typeface="+mn-cs"/>
              </a:rPr>
              <a:t> page, click </a:t>
            </a:r>
            <a:r>
              <a:rPr lang="en-US" sz="1000" b="1" kern="1200" dirty="0" smtClean="0">
                <a:solidFill>
                  <a:schemeClr val="tx1"/>
                </a:solidFill>
                <a:effectLst/>
                <a:latin typeface="Arial" charset="0"/>
                <a:ea typeface="+mn-ea"/>
                <a:cs typeface="+mn-cs"/>
              </a:rPr>
              <a:t>Computer (Kerberos V5)</a:t>
            </a:r>
            <a:r>
              <a:rPr lang="en-US" sz="1000" kern="1200" dirty="0" smtClean="0">
                <a:solidFill>
                  <a:schemeClr val="tx1"/>
                </a:solidFill>
                <a:effectLst/>
                <a:latin typeface="Arial" charset="0"/>
                <a:ea typeface="+mn-ea"/>
                <a:cs typeface="+mn-cs"/>
              </a:rPr>
              <a:t> and then click </a:t>
            </a:r>
            <a:r>
              <a:rPr lang="en-US" sz="1000" b="1" kern="1200" dirty="0" smtClean="0">
                <a:solidFill>
                  <a:schemeClr val="tx1"/>
                </a:solidFill>
                <a:effectLst/>
                <a:latin typeface="Arial" charset="0"/>
                <a:ea typeface="+mn-ea"/>
                <a:cs typeface="+mn-cs"/>
              </a:rPr>
              <a:t>Next</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On the </a:t>
            </a:r>
            <a:r>
              <a:rPr lang="en-US" sz="1000" b="1" kern="1200" dirty="0" smtClean="0">
                <a:solidFill>
                  <a:schemeClr val="tx1"/>
                </a:solidFill>
                <a:effectLst/>
                <a:latin typeface="Arial" charset="0"/>
                <a:ea typeface="+mn-ea"/>
                <a:cs typeface="+mn-cs"/>
              </a:rPr>
              <a:t>Profile</a:t>
            </a:r>
            <a:r>
              <a:rPr lang="en-US" sz="1000" kern="1200" dirty="0" smtClean="0">
                <a:solidFill>
                  <a:schemeClr val="tx1"/>
                </a:solidFill>
                <a:effectLst/>
                <a:latin typeface="Arial" charset="0"/>
                <a:ea typeface="+mn-ea"/>
                <a:cs typeface="+mn-cs"/>
              </a:rPr>
              <a:t> page, clear both the </a:t>
            </a:r>
            <a:r>
              <a:rPr lang="en-US" sz="1000" b="1" kern="1200" dirty="0" smtClean="0">
                <a:solidFill>
                  <a:schemeClr val="tx1"/>
                </a:solidFill>
                <a:effectLst/>
                <a:latin typeface="Arial" charset="0"/>
                <a:ea typeface="+mn-ea"/>
                <a:cs typeface="+mn-cs"/>
              </a:rPr>
              <a:t>Private</a:t>
            </a:r>
            <a:r>
              <a:rPr lang="en-US" sz="1000" kern="1200" dirty="0" smtClean="0">
                <a:solidFill>
                  <a:schemeClr val="tx1"/>
                </a:solidFill>
                <a:effectLst/>
                <a:latin typeface="Arial" charset="0"/>
                <a:ea typeface="+mn-ea"/>
                <a:cs typeface="+mn-cs"/>
              </a:rPr>
              <a:t> and </a:t>
            </a:r>
            <a:r>
              <a:rPr lang="en-US" sz="1000" b="1" kern="1200" dirty="0" smtClean="0">
                <a:solidFill>
                  <a:schemeClr val="tx1"/>
                </a:solidFill>
                <a:effectLst/>
                <a:latin typeface="Arial" charset="0"/>
                <a:ea typeface="+mn-ea"/>
                <a:cs typeface="+mn-cs"/>
              </a:rPr>
              <a:t>Public</a:t>
            </a:r>
            <a:r>
              <a:rPr lang="en-US" sz="1000" kern="1200" dirty="0" smtClean="0">
                <a:solidFill>
                  <a:schemeClr val="tx1"/>
                </a:solidFill>
                <a:effectLst/>
                <a:latin typeface="Arial" charset="0"/>
                <a:ea typeface="+mn-ea"/>
                <a:cs typeface="+mn-cs"/>
              </a:rPr>
              <a:t> check boxes and then click </a:t>
            </a:r>
            <a:r>
              <a:rPr lang="en-US" sz="1000" b="1" kern="1200" dirty="0" smtClean="0">
                <a:solidFill>
                  <a:schemeClr val="tx1"/>
                </a:solidFill>
                <a:effectLst/>
                <a:latin typeface="Arial" charset="0"/>
                <a:ea typeface="+mn-ea"/>
                <a:cs typeface="+mn-cs"/>
              </a:rPr>
              <a:t>Next</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On the </a:t>
            </a:r>
            <a:r>
              <a:rPr lang="en-US" sz="1000" b="1" kern="1200" dirty="0" smtClean="0">
                <a:solidFill>
                  <a:schemeClr val="tx1"/>
                </a:solidFill>
                <a:effectLst/>
                <a:latin typeface="Arial" charset="0"/>
                <a:ea typeface="+mn-ea"/>
                <a:cs typeface="+mn-cs"/>
              </a:rPr>
              <a:t>Name</a:t>
            </a:r>
            <a:r>
              <a:rPr lang="en-US" sz="1000" kern="1200" dirty="0" smtClean="0">
                <a:solidFill>
                  <a:schemeClr val="tx1"/>
                </a:solidFill>
                <a:effectLst/>
                <a:latin typeface="Arial" charset="0"/>
                <a:ea typeface="+mn-ea"/>
                <a:cs typeface="+mn-cs"/>
              </a:rPr>
              <a:t> page, in the </a:t>
            </a:r>
            <a:r>
              <a:rPr lang="en-US" sz="1000" b="1" kern="1200" dirty="0" smtClean="0">
                <a:solidFill>
                  <a:schemeClr val="tx1"/>
                </a:solidFill>
                <a:effectLst/>
                <a:latin typeface="Arial" charset="0"/>
                <a:ea typeface="+mn-ea"/>
                <a:cs typeface="+mn-cs"/>
              </a:rPr>
              <a:t>Name</a:t>
            </a:r>
            <a:r>
              <a:rPr lang="en-US" sz="1000" kern="1200" dirty="0" smtClean="0">
                <a:solidFill>
                  <a:schemeClr val="tx1"/>
                </a:solidFill>
                <a:effectLst/>
                <a:latin typeface="Arial" charset="0"/>
                <a:ea typeface="+mn-ea"/>
                <a:cs typeface="+mn-cs"/>
              </a:rPr>
              <a:t> box, type </a:t>
            </a:r>
            <a:r>
              <a:rPr lang="en-US" sz="1000" b="1" kern="1200" dirty="0" smtClean="0">
                <a:solidFill>
                  <a:schemeClr val="tx1"/>
                </a:solidFill>
                <a:effectLst/>
                <a:latin typeface="Arial" charset="0"/>
                <a:ea typeface="+mn-ea"/>
                <a:cs typeface="+mn-cs"/>
              </a:rPr>
              <a:t>Research Isolation</a:t>
            </a:r>
            <a:r>
              <a:rPr lang="en-US" sz="1000" kern="1200" dirty="0" smtClean="0">
                <a:solidFill>
                  <a:schemeClr val="tx1"/>
                </a:solidFill>
                <a:effectLst/>
                <a:latin typeface="Arial" charset="0"/>
                <a:ea typeface="+mn-ea"/>
                <a:cs typeface="+mn-cs"/>
              </a:rPr>
              <a:t> and then click </a:t>
            </a:r>
            <a:r>
              <a:rPr lang="en-US" sz="1000" b="1" kern="1200" dirty="0" smtClean="0">
                <a:solidFill>
                  <a:schemeClr val="tx1"/>
                </a:solidFill>
                <a:effectLst/>
                <a:latin typeface="Arial" charset="0"/>
                <a:ea typeface="+mn-ea"/>
                <a:cs typeface="+mn-cs"/>
              </a:rPr>
              <a:t>Finish</a:t>
            </a:r>
            <a:r>
              <a:rPr lang="en-US" sz="1000" kern="1200" dirty="0" smtClean="0">
                <a:solidFill>
                  <a:schemeClr val="tx1"/>
                </a:solidFill>
                <a:effectLst/>
                <a:latin typeface="Arial" charset="0"/>
                <a:ea typeface="+mn-ea"/>
                <a:cs typeface="+mn-cs"/>
              </a:rPr>
              <a:t>.</a:t>
            </a:r>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11</a:t>
            </a:fld>
            <a:endParaRPr lang="en-US" dirty="0"/>
          </a:p>
        </p:txBody>
      </p:sp>
      <p:sp>
        <p:nvSpPr>
          <p:cNvPr id="5" name="Header Placeholder 4"/>
          <p:cNvSpPr>
            <a:spLocks noGrp="1"/>
          </p:cNvSpPr>
          <p:nvPr>
            <p:ph type="hdr" sz="quarter" idx="11"/>
          </p:nvPr>
        </p:nvSpPr>
        <p:spPr/>
        <p:txBody>
          <a:bodyPr/>
          <a:lstStyle/>
          <a:p>
            <a:r>
              <a:rPr lang="en-US" dirty="0" smtClean="0"/>
              <a:t>Module 9: Planning Network Access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28241219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000" b="1" u="sng" kern="1200" dirty="0" smtClean="0">
                <a:solidFill>
                  <a:schemeClr val="tx1"/>
                </a:solidFill>
                <a:effectLst/>
                <a:latin typeface="Arial" charset="0"/>
                <a:ea typeface="+mn-ea"/>
                <a:cs typeface="+mn-cs"/>
              </a:rPr>
              <a:t>Refresh the GPO on all computers</a:t>
            </a:r>
            <a:endParaRPr lang="en-GB" sz="1000" b="1" u="sng"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Switch to NYC-SVR1.</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Restart the computer and then logon as </a:t>
            </a:r>
            <a:r>
              <a:rPr lang="en-US" sz="1000" b="1" kern="1200" dirty="0" smtClean="0">
                <a:solidFill>
                  <a:schemeClr val="tx1"/>
                </a:solidFill>
                <a:effectLst/>
                <a:latin typeface="Arial" charset="0"/>
                <a:ea typeface="+mn-ea"/>
                <a:cs typeface="+mn-cs"/>
              </a:rPr>
              <a:t>Contoso\Administrator</a:t>
            </a:r>
            <a:r>
              <a:rPr lang="en-US" sz="1000" kern="1200" dirty="0" smtClean="0">
                <a:solidFill>
                  <a:schemeClr val="tx1"/>
                </a:solidFill>
                <a:effectLst/>
                <a:latin typeface="Arial" charset="0"/>
                <a:ea typeface="+mn-ea"/>
                <a:cs typeface="+mn-cs"/>
              </a:rPr>
              <a:t> with the password </a:t>
            </a:r>
            <a:r>
              <a:rPr lang="en-US" sz="1000" b="1" kern="1200" dirty="0" smtClean="0">
                <a:solidFill>
                  <a:schemeClr val="tx1"/>
                </a:solidFill>
                <a:effectLst/>
                <a:latin typeface="Arial" charset="0"/>
                <a:ea typeface="+mn-ea"/>
                <a:cs typeface="+mn-cs"/>
              </a:rPr>
              <a:t>Pa$$w0rd</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Click </a:t>
            </a:r>
            <a:r>
              <a:rPr lang="en-US" sz="1000" b="1" kern="1200" dirty="0" smtClean="0">
                <a:solidFill>
                  <a:schemeClr val="tx1"/>
                </a:solidFill>
                <a:effectLst/>
                <a:latin typeface="Arial" charset="0"/>
                <a:ea typeface="+mn-ea"/>
                <a:cs typeface="+mn-cs"/>
              </a:rPr>
              <a:t>Start</a:t>
            </a:r>
            <a:r>
              <a:rPr lang="en-US" sz="1000" kern="1200" dirty="0" smtClean="0">
                <a:solidFill>
                  <a:schemeClr val="tx1"/>
                </a:solidFill>
                <a:effectLst/>
                <a:latin typeface="Arial" charset="0"/>
                <a:ea typeface="+mn-ea"/>
                <a:cs typeface="+mn-cs"/>
              </a:rPr>
              <a:t>, in the </a:t>
            </a:r>
            <a:r>
              <a:rPr lang="en-US" sz="1000" b="1" kern="1200" dirty="0" smtClean="0">
                <a:solidFill>
                  <a:schemeClr val="tx1"/>
                </a:solidFill>
                <a:effectLst/>
                <a:latin typeface="Arial" charset="0"/>
                <a:ea typeface="+mn-ea"/>
                <a:cs typeface="+mn-cs"/>
              </a:rPr>
              <a:t>Search</a:t>
            </a:r>
            <a:r>
              <a:rPr lang="en-US" sz="1000" kern="1200" dirty="0" smtClean="0">
                <a:solidFill>
                  <a:schemeClr val="tx1"/>
                </a:solidFill>
                <a:effectLst/>
                <a:latin typeface="Arial" charset="0"/>
                <a:ea typeface="+mn-ea"/>
                <a:cs typeface="+mn-cs"/>
              </a:rPr>
              <a:t> box, type </a:t>
            </a:r>
            <a:r>
              <a:rPr lang="en-US" sz="1000" b="1" kern="1200" dirty="0" smtClean="0">
                <a:solidFill>
                  <a:schemeClr val="tx1"/>
                </a:solidFill>
                <a:effectLst/>
                <a:latin typeface="Arial" charset="0"/>
                <a:ea typeface="+mn-ea"/>
                <a:cs typeface="+mn-cs"/>
              </a:rPr>
              <a:t>cmd.exe</a:t>
            </a:r>
            <a:r>
              <a:rPr lang="en-US" sz="1000" kern="1200" dirty="0" smtClean="0">
                <a:solidFill>
                  <a:schemeClr val="tx1"/>
                </a:solidFill>
                <a:effectLst/>
                <a:latin typeface="Arial" charset="0"/>
                <a:ea typeface="+mn-ea"/>
                <a:cs typeface="+mn-cs"/>
              </a:rPr>
              <a:t> and then press </a:t>
            </a:r>
            <a:r>
              <a:rPr lang="en-US" dirty="0"/>
              <a:t>Enter.</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At the Command Prompt, type </a:t>
            </a:r>
            <a:r>
              <a:rPr lang="en-US" sz="1000" b="1" kern="1200" dirty="0" smtClean="0">
                <a:solidFill>
                  <a:schemeClr val="tx1"/>
                </a:solidFill>
                <a:effectLst/>
                <a:latin typeface="Arial" charset="0"/>
                <a:ea typeface="+mn-ea"/>
                <a:cs typeface="+mn-cs"/>
              </a:rPr>
              <a:t>gpupdate /force</a:t>
            </a:r>
            <a:r>
              <a:rPr lang="en-US" sz="1000" kern="1200" dirty="0" smtClean="0">
                <a:solidFill>
                  <a:schemeClr val="tx1"/>
                </a:solidFill>
                <a:effectLst/>
                <a:latin typeface="Arial" charset="0"/>
                <a:ea typeface="+mn-ea"/>
                <a:cs typeface="+mn-cs"/>
              </a:rPr>
              <a:t> and then press </a:t>
            </a:r>
            <a:r>
              <a:rPr lang="en-US" dirty="0"/>
              <a:t>Enter.</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Switch to NYC-CL1.</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Restart the computer and then logon as </a:t>
            </a:r>
            <a:r>
              <a:rPr lang="en-US" sz="1000" b="1" kern="1200" dirty="0" smtClean="0">
                <a:solidFill>
                  <a:schemeClr val="tx1"/>
                </a:solidFill>
                <a:effectLst/>
                <a:latin typeface="Arial" charset="0"/>
                <a:ea typeface="+mn-ea"/>
                <a:cs typeface="+mn-cs"/>
              </a:rPr>
              <a:t>Contoso\Administrator</a:t>
            </a:r>
            <a:r>
              <a:rPr lang="en-US" sz="1000" kern="1200" dirty="0" smtClean="0">
                <a:solidFill>
                  <a:schemeClr val="tx1"/>
                </a:solidFill>
                <a:effectLst/>
                <a:latin typeface="Arial" charset="0"/>
                <a:ea typeface="+mn-ea"/>
                <a:cs typeface="+mn-cs"/>
              </a:rPr>
              <a:t> with the password </a:t>
            </a:r>
            <a:r>
              <a:rPr lang="en-US" sz="1000" b="1" kern="1200" dirty="0" smtClean="0">
                <a:solidFill>
                  <a:schemeClr val="tx1"/>
                </a:solidFill>
                <a:effectLst/>
                <a:latin typeface="Arial" charset="0"/>
                <a:ea typeface="+mn-ea"/>
                <a:cs typeface="+mn-cs"/>
              </a:rPr>
              <a:t>Pa$$w0rd</a:t>
            </a:r>
            <a:r>
              <a:rPr lang="en-US" sz="1000" kern="1200" dirty="0" smtClean="0">
                <a:solidFill>
                  <a:schemeClr val="tx1"/>
                </a:solidFill>
                <a:effectLst/>
                <a:latin typeface="Arial" charset="0"/>
                <a:ea typeface="+mn-ea"/>
                <a:cs typeface="+mn-cs"/>
              </a:rPr>
              <a:t>. </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Click </a:t>
            </a:r>
            <a:r>
              <a:rPr lang="en-US" sz="1000" b="1" kern="1200" dirty="0" smtClean="0">
                <a:solidFill>
                  <a:schemeClr val="tx1"/>
                </a:solidFill>
                <a:effectLst/>
                <a:latin typeface="Arial" charset="0"/>
                <a:ea typeface="+mn-ea"/>
                <a:cs typeface="+mn-cs"/>
              </a:rPr>
              <a:t>Start</a:t>
            </a:r>
            <a:r>
              <a:rPr lang="en-US" sz="1000" kern="1200" dirty="0" smtClean="0">
                <a:solidFill>
                  <a:schemeClr val="tx1"/>
                </a:solidFill>
                <a:effectLst/>
                <a:latin typeface="Arial" charset="0"/>
                <a:ea typeface="+mn-ea"/>
                <a:cs typeface="+mn-cs"/>
              </a:rPr>
              <a:t>, in the </a:t>
            </a:r>
            <a:r>
              <a:rPr lang="en-US" sz="1000" b="1" kern="1200" dirty="0" smtClean="0">
                <a:solidFill>
                  <a:schemeClr val="tx1"/>
                </a:solidFill>
                <a:effectLst/>
                <a:latin typeface="Arial" charset="0"/>
                <a:ea typeface="+mn-ea"/>
                <a:cs typeface="+mn-cs"/>
              </a:rPr>
              <a:t>Search</a:t>
            </a:r>
            <a:r>
              <a:rPr lang="en-US" sz="1000" kern="1200" dirty="0" smtClean="0">
                <a:solidFill>
                  <a:schemeClr val="tx1"/>
                </a:solidFill>
                <a:effectLst/>
                <a:latin typeface="Arial" charset="0"/>
                <a:ea typeface="+mn-ea"/>
                <a:cs typeface="+mn-cs"/>
              </a:rPr>
              <a:t> box, type </a:t>
            </a:r>
            <a:r>
              <a:rPr lang="en-US" sz="1000" b="1" kern="1200" dirty="0" smtClean="0">
                <a:solidFill>
                  <a:schemeClr val="tx1"/>
                </a:solidFill>
                <a:effectLst/>
                <a:latin typeface="Arial" charset="0"/>
                <a:ea typeface="+mn-ea"/>
                <a:cs typeface="+mn-cs"/>
              </a:rPr>
              <a:t>cmd.exe</a:t>
            </a:r>
            <a:r>
              <a:rPr lang="en-US" sz="1000" kern="1200" dirty="0" smtClean="0">
                <a:solidFill>
                  <a:schemeClr val="tx1"/>
                </a:solidFill>
                <a:effectLst/>
                <a:latin typeface="Arial" charset="0"/>
                <a:ea typeface="+mn-ea"/>
                <a:cs typeface="+mn-cs"/>
              </a:rPr>
              <a:t> and then press </a:t>
            </a:r>
            <a:r>
              <a:rPr lang="en-US" dirty="0"/>
              <a:t>Enter.</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At the Command Prompt, type </a:t>
            </a:r>
            <a:r>
              <a:rPr lang="en-US" sz="1000" b="1" kern="1200" dirty="0" smtClean="0">
                <a:solidFill>
                  <a:schemeClr val="tx1"/>
                </a:solidFill>
                <a:effectLst/>
                <a:latin typeface="Arial" charset="0"/>
                <a:ea typeface="+mn-ea"/>
                <a:cs typeface="+mn-cs"/>
              </a:rPr>
              <a:t>gpupdate /force</a:t>
            </a:r>
            <a:r>
              <a:rPr lang="en-US" sz="1000" kern="1200" dirty="0" smtClean="0">
                <a:solidFill>
                  <a:schemeClr val="tx1"/>
                </a:solidFill>
                <a:effectLst/>
                <a:latin typeface="Arial" charset="0"/>
                <a:ea typeface="+mn-ea"/>
                <a:cs typeface="+mn-cs"/>
              </a:rPr>
              <a:t> and then press </a:t>
            </a:r>
            <a:r>
              <a:rPr lang="en-US" dirty="0"/>
              <a:t>Enter.</a:t>
            </a:r>
            <a:endParaRPr lang="en-GB" sz="1000" kern="1200" dirty="0" smtClean="0">
              <a:solidFill>
                <a:schemeClr val="tx1"/>
              </a:solidFill>
              <a:effectLst/>
              <a:latin typeface="Arial" charset="0"/>
              <a:ea typeface="+mn-ea"/>
              <a:cs typeface="+mn-cs"/>
            </a:endParaRPr>
          </a:p>
          <a:p>
            <a:pPr lvl="0"/>
            <a:r>
              <a:rPr lang="en-US" sz="1000" b="1" u="sng" kern="1200" dirty="0" smtClean="0">
                <a:solidFill>
                  <a:schemeClr val="tx1"/>
                </a:solidFill>
                <a:effectLst/>
                <a:latin typeface="Arial" charset="0"/>
                <a:ea typeface="+mn-ea"/>
                <a:cs typeface="+mn-cs"/>
              </a:rPr>
              <a:t>Test domain isolation</a:t>
            </a:r>
            <a:endParaRPr lang="en-GB" sz="1000" b="1" u="sng"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Click </a:t>
            </a:r>
            <a:r>
              <a:rPr lang="en-US" sz="1000" b="1" kern="1200" dirty="0" smtClean="0">
                <a:solidFill>
                  <a:schemeClr val="tx1"/>
                </a:solidFill>
                <a:effectLst/>
                <a:latin typeface="Arial" charset="0"/>
                <a:ea typeface="+mn-ea"/>
                <a:cs typeface="+mn-cs"/>
              </a:rPr>
              <a:t>Start</a:t>
            </a:r>
            <a:r>
              <a:rPr lang="en-US" sz="1000" kern="1200" dirty="0" smtClean="0">
                <a:solidFill>
                  <a:schemeClr val="tx1"/>
                </a:solidFill>
                <a:effectLst/>
                <a:latin typeface="Arial" charset="0"/>
                <a:ea typeface="+mn-ea"/>
                <a:cs typeface="+mn-cs"/>
              </a:rPr>
              <a:t>, and in the </a:t>
            </a:r>
            <a:r>
              <a:rPr lang="en-US" sz="1000" b="1" kern="1200" dirty="0" smtClean="0">
                <a:solidFill>
                  <a:schemeClr val="tx1"/>
                </a:solidFill>
                <a:effectLst/>
                <a:latin typeface="Arial" charset="0"/>
                <a:ea typeface="+mn-ea"/>
                <a:cs typeface="+mn-cs"/>
              </a:rPr>
              <a:t>Search</a:t>
            </a:r>
            <a:r>
              <a:rPr lang="en-US" sz="1000" kern="1200" dirty="0" smtClean="0">
                <a:solidFill>
                  <a:schemeClr val="tx1"/>
                </a:solidFill>
                <a:effectLst/>
                <a:latin typeface="Arial" charset="0"/>
                <a:ea typeface="+mn-ea"/>
                <a:cs typeface="+mn-cs"/>
              </a:rPr>
              <a:t> box, type </a:t>
            </a:r>
            <a:r>
              <a:rPr lang="en-US" sz="1000" b="1" kern="1200" dirty="0" smtClean="0">
                <a:solidFill>
                  <a:schemeClr val="tx1"/>
                </a:solidFill>
                <a:effectLst/>
                <a:latin typeface="Arial" charset="0"/>
                <a:ea typeface="+mn-ea"/>
                <a:cs typeface="+mn-cs"/>
              </a:rPr>
              <a:t>Windows Firewall</a:t>
            </a:r>
            <a:r>
              <a:rPr lang="en-US" sz="1000" kern="1200" dirty="0" smtClean="0">
                <a:solidFill>
                  <a:schemeClr val="tx1"/>
                </a:solidFill>
                <a:effectLst/>
                <a:latin typeface="Arial" charset="0"/>
                <a:ea typeface="+mn-ea"/>
                <a:cs typeface="+mn-cs"/>
              </a:rPr>
              <a:t> and then press </a:t>
            </a:r>
            <a:r>
              <a:rPr lang="en-US" dirty="0"/>
              <a:t>Enter.</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Windows Firewall with Advanced Security, in the navigation pane, expand </a:t>
            </a:r>
            <a:r>
              <a:rPr lang="en-US" sz="1000" b="1" kern="1200" dirty="0" smtClean="0">
                <a:solidFill>
                  <a:schemeClr val="tx1"/>
                </a:solidFill>
                <a:effectLst/>
                <a:latin typeface="Arial" charset="0"/>
                <a:ea typeface="+mn-ea"/>
                <a:cs typeface="+mn-cs"/>
              </a:rPr>
              <a:t>Monitoring</a:t>
            </a:r>
            <a:r>
              <a:rPr lang="en-US" sz="1000" kern="1200" dirty="0" smtClean="0">
                <a:solidFill>
                  <a:schemeClr val="tx1"/>
                </a:solidFill>
                <a:effectLst/>
                <a:latin typeface="Arial" charset="0"/>
                <a:ea typeface="+mn-ea"/>
                <a:cs typeface="+mn-cs"/>
              </a:rPr>
              <a:t>, expand </a:t>
            </a:r>
            <a:r>
              <a:rPr lang="en-US" sz="1000" b="1" kern="1200" dirty="0" smtClean="0">
                <a:solidFill>
                  <a:schemeClr val="tx1"/>
                </a:solidFill>
                <a:effectLst/>
                <a:latin typeface="Arial" charset="0"/>
                <a:ea typeface="+mn-ea"/>
                <a:cs typeface="+mn-cs"/>
              </a:rPr>
              <a:t>Security Associations</a:t>
            </a:r>
            <a:r>
              <a:rPr lang="en-US" sz="1000" kern="1200" dirty="0" smtClean="0">
                <a:solidFill>
                  <a:schemeClr val="tx1"/>
                </a:solidFill>
                <a:effectLst/>
                <a:latin typeface="Arial" charset="0"/>
                <a:ea typeface="+mn-ea"/>
                <a:cs typeface="+mn-cs"/>
              </a:rPr>
              <a:t>, and then click </a:t>
            </a:r>
            <a:r>
              <a:rPr lang="en-US" sz="1000" b="1" kern="1200" dirty="0" smtClean="0">
                <a:solidFill>
                  <a:schemeClr val="tx1"/>
                </a:solidFill>
                <a:effectLst/>
                <a:latin typeface="Arial" charset="0"/>
                <a:ea typeface="+mn-ea"/>
                <a:cs typeface="+mn-cs"/>
              </a:rPr>
              <a:t>Quick Mode</a:t>
            </a:r>
            <a:r>
              <a:rPr lang="en-US" sz="1000" kern="1200" dirty="0" smtClean="0">
                <a:solidFill>
                  <a:schemeClr val="tx1"/>
                </a:solidFill>
                <a:effectLst/>
                <a:latin typeface="Arial" charset="0"/>
                <a:ea typeface="+mn-ea"/>
                <a:cs typeface="+mn-cs"/>
              </a:rPr>
              <a:t>. </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Click </a:t>
            </a:r>
            <a:r>
              <a:rPr lang="en-US" sz="1000" b="1" kern="1200" dirty="0" smtClean="0">
                <a:solidFill>
                  <a:schemeClr val="tx1"/>
                </a:solidFill>
                <a:effectLst/>
                <a:latin typeface="Arial" charset="0"/>
                <a:ea typeface="+mn-ea"/>
                <a:cs typeface="+mn-cs"/>
              </a:rPr>
              <a:t>Start</a:t>
            </a:r>
            <a:r>
              <a:rPr lang="en-US" sz="1000" kern="1200" dirty="0" smtClean="0">
                <a:solidFill>
                  <a:schemeClr val="tx1"/>
                </a:solidFill>
                <a:effectLst/>
                <a:latin typeface="Arial" charset="0"/>
                <a:ea typeface="+mn-ea"/>
                <a:cs typeface="+mn-cs"/>
              </a:rPr>
              <a:t>, and in the </a:t>
            </a:r>
            <a:r>
              <a:rPr lang="en-US" sz="1000" b="1" kern="1200" dirty="0" smtClean="0">
                <a:solidFill>
                  <a:schemeClr val="tx1"/>
                </a:solidFill>
                <a:effectLst/>
                <a:latin typeface="Arial" charset="0"/>
                <a:ea typeface="+mn-ea"/>
                <a:cs typeface="+mn-cs"/>
              </a:rPr>
              <a:t>Search</a:t>
            </a:r>
            <a:r>
              <a:rPr lang="en-US" sz="1000" kern="1200" dirty="0" smtClean="0">
                <a:solidFill>
                  <a:schemeClr val="tx1"/>
                </a:solidFill>
                <a:effectLst/>
                <a:latin typeface="Arial" charset="0"/>
                <a:ea typeface="+mn-ea"/>
                <a:cs typeface="+mn-cs"/>
              </a:rPr>
              <a:t> box, type </a:t>
            </a:r>
            <a:r>
              <a:rPr lang="en-US" sz="1000" b="1" kern="1200" dirty="0" smtClean="0">
                <a:solidFill>
                  <a:schemeClr val="tx1"/>
                </a:solidFill>
                <a:effectLst/>
                <a:latin typeface="Arial" charset="0"/>
                <a:ea typeface="+mn-ea"/>
                <a:cs typeface="+mn-cs"/>
              </a:rPr>
              <a:t>\\NYC-SVR1\wsuscontent</a:t>
            </a:r>
            <a:r>
              <a:rPr lang="en-US" sz="1000" kern="1200" dirty="0" smtClean="0">
                <a:solidFill>
                  <a:schemeClr val="tx1"/>
                </a:solidFill>
                <a:effectLst/>
                <a:latin typeface="Arial" charset="0"/>
                <a:ea typeface="+mn-ea"/>
                <a:cs typeface="+mn-cs"/>
              </a:rPr>
              <a:t> and then press Enter.</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Switch back to </a:t>
            </a:r>
            <a:r>
              <a:rPr lang="en-US" sz="1000" b="1" kern="1200" dirty="0" smtClean="0">
                <a:solidFill>
                  <a:schemeClr val="tx1"/>
                </a:solidFill>
                <a:effectLst/>
                <a:latin typeface="Arial" charset="0"/>
                <a:ea typeface="+mn-ea"/>
                <a:cs typeface="+mn-cs"/>
              </a:rPr>
              <a:t>Windows Firewall with Advanced Security</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Click </a:t>
            </a:r>
            <a:r>
              <a:rPr lang="en-US" sz="1000" b="1" kern="1200" dirty="0" smtClean="0">
                <a:solidFill>
                  <a:schemeClr val="tx1"/>
                </a:solidFill>
                <a:effectLst/>
                <a:latin typeface="Arial" charset="0"/>
                <a:ea typeface="+mn-ea"/>
                <a:cs typeface="+mn-cs"/>
              </a:rPr>
              <a:t>Main Mode</a:t>
            </a:r>
            <a:r>
              <a:rPr lang="en-US" sz="1000" kern="1200" dirty="0" smtClean="0">
                <a:solidFill>
                  <a:schemeClr val="tx1"/>
                </a:solidFill>
                <a:effectLst/>
                <a:latin typeface="Arial" charset="0"/>
                <a:ea typeface="+mn-ea"/>
                <a:cs typeface="+mn-cs"/>
              </a:rPr>
              <a:t>.</a:t>
            </a:r>
            <a:endParaRPr lang="en-GB" sz="1000" kern="1200" dirty="0" smtClean="0">
              <a:solidFill>
                <a:schemeClr val="tx1"/>
              </a:solidFill>
              <a:effectLst/>
              <a:latin typeface="Arial" charset="0"/>
              <a:ea typeface="+mn-ea"/>
              <a:cs typeface="+mn-cs"/>
            </a:endParaRPr>
          </a:p>
          <a:p>
            <a:pPr marL="0" indent="0">
              <a:buFont typeface="+mj-lt"/>
              <a:buNone/>
            </a:pP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Note:</a:t>
            </a:r>
            <a:r>
              <a:rPr lang="en-US" sz="1000" kern="1200" dirty="0" smtClean="0">
                <a:solidFill>
                  <a:schemeClr val="tx1"/>
                </a:solidFill>
                <a:effectLst/>
                <a:latin typeface="Arial" charset="0"/>
                <a:ea typeface="+mn-ea"/>
                <a:cs typeface="+mn-cs"/>
              </a:rPr>
              <a:t> Revert all virtual machines.</a:t>
            </a:r>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12</a:t>
            </a:fld>
            <a:endParaRPr lang="en-US" dirty="0"/>
          </a:p>
        </p:txBody>
      </p:sp>
      <p:sp>
        <p:nvSpPr>
          <p:cNvPr id="5" name="Header Placeholder 4"/>
          <p:cNvSpPr>
            <a:spLocks noGrp="1"/>
          </p:cNvSpPr>
          <p:nvPr>
            <p:ph type="hdr" sz="quarter" idx="11"/>
          </p:nvPr>
        </p:nvSpPr>
        <p:spPr/>
        <p:txBody>
          <a:bodyPr/>
          <a:lstStyle/>
          <a:p>
            <a:r>
              <a:rPr lang="en-US" dirty="0" smtClean="0"/>
              <a:t>Module 9: Planning Network Access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35171652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46AE78BA-67AB-471D-B711-49450D4EAD10}" type="slidenum">
              <a:rPr lang="en-US" b="0" smtClean="0">
                <a:latin typeface="Arial" charset="0"/>
              </a:rPr>
              <a:pPr/>
              <a:t>13</a:t>
            </a:fld>
            <a:endParaRPr lang="en-US" b="0" dirty="0" smtClean="0">
              <a:latin typeface="Arial" charset="0"/>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666750" y="2360613"/>
            <a:ext cx="6086475" cy="63912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After completing this lesson, students will be able to:</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Describe VPN protocols.</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GB" sz="1000" kern="1200" dirty="0" smtClean="0">
                <a:solidFill>
                  <a:schemeClr val="tx1"/>
                </a:solidFill>
                <a:effectLst/>
                <a:latin typeface="Arial" charset="0"/>
                <a:ea typeface="+mn-ea"/>
                <a:cs typeface="+mn-cs"/>
              </a:rPr>
              <a:t>Select a suitable VPN protocol.</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Explain the considerations of implementing a VPN solution on your server infrastructure.</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Describe post-deployment considerations for VPN servers.</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GB" sz="1000" kern="1200" dirty="0" smtClean="0">
                <a:solidFill>
                  <a:schemeClr val="tx1"/>
                </a:solidFill>
                <a:effectLst/>
                <a:latin typeface="Arial" charset="0"/>
                <a:ea typeface="+mn-ea"/>
                <a:cs typeface="+mn-cs"/>
              </a:rPr>
              <a:t>Plan the implementation of Remote Desktop Gateway.</a:t>
            </a:r>
          </a:p>
          <a:p>
            <a:pPr marL="171450" lvl="0" indent="-171450">
              <a:buFont typeface="Arial" pitchFamily="34" charset="0"/>
              <a:buChar char="•"/>
            </a:pPr>
            <a:endParaRPr lang="en-US" sz="1000" kern="1200" dirty="0" smtClean="0">
              <a:solidFill>
                <a:schemeClr val="tx1"/>
              </a:solidFill>
              <a:effectLst/>
              <a:latin typeface="Arial" charset="0"/>
              <a:ea typeface="+mn-ea"/>
              <a:cs typeface="+mn-cs"/>
            </a:endParaRPr>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9: Planning Network Access</a:t>
            </a:r>
            <a:endParaRPr lang="en-US" dirty="0" smtClean="0"/>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60000"/>
              </a:spcAft>
              <a:buClrTx/>
              <a:buSzTx/>
              <a:buFontTx/>
              <a:buNone/>
              <a:tabLst/>
              <a:defRPr/>
            </a:pPr>
            <a:r>
              <a:rPr lang="en-US" dirty="0" smtClean="0"/>
              <a:t>Talk to the students about the different support for each of the client protocols. Emphasize the differences.</a:t>
            </a:r>
            <a:r>
              <a:rPr lang="en-US" baseline="0" dirty="0" smtClean="0"/>
              <a:t> For example, that SSTP requires no additional firewall configuration, or that PPTP does not require certificates. </a:t>
            </a:r>
            <a:endParaRPr lang="en-US"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14</a:t>
            </a:fld>
            <a:endParaRPr lang="en-US" dirty="0"/>
          </a:p>
        </p:txBody>
      </p:sp>
      <p:sp>
        <p:nvSpPr>
          <p:cNvPr id="5" name="Header Placeholder 4"/>
          <p:cNvSpPr>
            <a:spLocks noGrp="1"/>
          </p:cNvSpPr>
          <p:nvPr>
            <p:ph type="hdr" sz="quarter" idx="11"/>
          </p:nvPr>
        </p:nvSpPr>
        <p:spPr/>
        <p:txBody>
          <a:bodyPr/>
          <a:lstStyle/>
          <a:p>
            <a:r>
              <a:rPr lang="en-US" dirty="0" smtClean="0"/>
              <a:t>Module 9: Planning Network Access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35335705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Key message</a:t>
            </a:r>
            <a:r>
              <a:rPr lang="en-GB" dirty="0" smtClean="0"/>
              <a:t>: each protocol</a:t>
            </a:r>
            <a:r>
              <a:rPr lang="en-GB" baseline="0" dirty="0" smtClean="0"/>
              <a:t> has different advantages and requires different components to be in-place for implementation. </a:t>
            </a:r>
          </a:p>
          <a:p>
            <a:endParaRPr lang="en-GB" baseline="0" dirty="0" smtClean="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15</a:t>
            </a:fld>
            <a:endParaRPr lang="en-US" dirty="0"/>
          </a:p>
        </p:txBody>
      </p:sp>
      <p:sp>
        <p:nvSpPr>
          <p:cNvPr id="5" name="Header Placeholder 4"/>
          <p:cNvSpPr>
            <a:spLocks noGrp="1"/>
          </p:cNvSpPr>
          <p:nvPr>
            <p:ph type="hdr" sz="quarter" idx="11"/>
          </p:nvPr>
        </p:nvSpPr>
        <p:spPr/>
        <p:txBody>
          <a:bodyPr/>
          <a:lstStyle/>
          <a:p>
            <a:r>
              <a:rPr lang="en-US" dirty="0" smtClean="0"/>
              <a:t>Module 9: Planning Network Access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28412145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Discuss the importance of, and best practices for, renaming LAN connections to reflect their scope (public or private).</a:t>
            </a:r>
          </a:p>
          <a:p>
            <a:r>
              <a:rPr lang="en-US" dirty="0" smtClean="0"/>
              <a:t>Discuss the use of internal DHCP versus static pool.</a:t>
            </a:r>
          </a:p>
          <a:p>
            <a:r>
              <a:rPr lang="en-US" dirty="0" smtClean="0"/>
              <a:t>Facilitate a discussion with students about the remaining configuration requirements by asking the following questions:</a:t>
            </a:r>
          </a:p>
          <a:p>
            <a:pPr lvl="1"/>
            <a:r>
              <a:rPr lang="en-US" dirty="0" smtClean="0"/>
              <a:t>Why would you use a Remote Authentication Dial-In User Service (Remote Authentication Dial-In User Service [RADIUS]) server instead of the VPN server for authentication? (multiple VPN servers, accounting, logging)</a:t>
            </a:r>
          </a:p>
          <a:p>
            <a:pPr lvl="1"/>
            <a:r>
              <a:rPr lang="en-US" dirty="0" smtClean="0"/>
              <a:t>Do you require a relay agent? Is your DHCP server on a different LAN segment?</a:t>
            </a:r>
          </a:p>
          <a:p>
            <a:pPr lvl="1"/>
            <a:r>
              <a:rPr lang="en-US" dirty="0" smtClean="0"/>
              <a:t>Do you have the rights to configure the service?</a:t>
            </a:r>
          </a:p>
          <a:p>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16</a:t>
            </a:fld>
            <a:endParaRPr lang="en-US" dirty="0"/>
          </a:p>
        </p:txBody>
      </p:sp>
      <p:sp>
        <p:nvSpPr>
          <p:cNvPr id="5" name="Header Placeholder 4"/>
          <p:cNvSpPr>
            <a:spLocks noGrp="1"/>
          </p:cNvSpPr>
          <p:nvPr>
            <p:ph type="hdr" sz="quarter" idx="11"/>
          </p:nvPr>
        </p:nvSpPr>
        <p:spPr/>
        <p:txBody>
          <a:bodyPr/>
          <a:lstStyle/>
          <a:p>
            <a:r>
              <a:rPr lang="en-US" dirty="0" smtClean="0"/>
              <a:t>Module 9: Planning Network Access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400014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Explain to the students that even after enabling the service, there are more tasks to complete for securing the Routing and Remote Access solution to meet the necessary requirements:</a:t>
            </a:r>
          </a:p>
          <a:p>
            <a:pPr lvl="1"/>
            <a:r>
              <a:rPr lang="en-US" dirty="0" smtClean="0"/>
              <a:t>Static filters (inbound/outbound) to create traffic restrictions and allowances.</a:t>
            </a:r>
          </a:p>
          <a:p>
            <a:pPr lvl="1"/>
            <a:r>
              <a:rPr lang="en-US" dirty="0" smtClean="0"/>
              <a:t>Adjust logging options to monitor utilization and to troubleshoot connectivity issues.</a:t>
            </a:r>
          </a:p>
          <a:p>
            <a:pPr lvl="1"/>
            <a:r>
              <a:rPr lang="en-US" dirty="0" smtClean="0"/>
              <a:t>Configure available VPN ports. For example, you may want to increase L2TP, and remove all PPTP and SSTP connections. Configure the ports to support the number of users and the type of connections allowed.</a:t>
            </a:r>
          </a:p>
          <a:p>
            <a:pPr lvl="1"/>
            <a:r>
              <a:rPr lang="en-US" dirty="0" smtClean="0"/>
              <a:t>CMAK profiles to automate the configuration of Routing and Remote Access connections on the client computers.</a:t>
            </a:r>
          </a:p>
          <a:p>
            <a:pPr lvl="1"/>
            <a:r>
              <a:rPr lang="en-US" dirty="0" smtClean="0"/>
              <a:t>Certificate Services if you will be using Authentication methods that require user/computer certificates.</a:t>
            </a:r>
          </a:p>
          <a:p>
            <a:pPr lvl="1"/>
            <a:r>
              <a:rPr lang="en-US" dirty="0" smtClean="0"/>
              <a:t>Increase security by de-selecting authentication protocols that you do not want to allow.</a:t>
            </a:r>
          </a:p>
          <a:p>
            <a:r>
              <a:rPr lang="en-US" dirty="0" smtClean="0"/>
              <a:t>Use the reference information to elaborate on each of these points.</a:t>
            </a:r>
          </a:p>
          <a:p>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17</a:t>
            </a:fld>
            <a:endParaRPr lang="en-US" dirty="0"/>
          </a:p>
        </p:txBody>
      </p:sp>
      <p:sp>
        <p:nvSpPr>
          <p:cNvPr id="5" name="Header Placeholder 4"/>
          <p:cNvSpPr>
            <a:spLocks noGrp="1"/>
          </p:cNvSpPr>
          <p:nvPr>
            <p:ph type="hdr" sz="quarter" idx="11"/>
          </p:nvPr>
        </p:nvSpPr>
        <p:spPr/>
        <p:txBody>
          <a:bodyPr/>
          <a:lstStyle/>
          <a:p>
            <a:r>
              <a:rPr lang="en-US" dirty="0" smtClean="0"/>
              <a:t>Module 9: Planning Network Access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11425921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Key message</a:t>
            </a:r>
            <a:r>
              <a:rPr lang="en-GB" dirty="0" smtClean="0"/>
              <a:t>: Get students to consider RD Gateway as a viable alternative to VPN-based</a:t>
            </a:r>
            <a:r>
              <a:rPr lang="en-GB" baseline="0" dirty="0" smtClean="0"/>
              <a:t> remote access solutions. </a:t>
            </a:r>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18</a:t>
            </a:fld>
            <a:endParaRPr lang="en-US" dirty="0"/>
          </a:p>
        </p:txBody>
      </p:sp>
      <p:sp>
        <p:nvSpPr>
          <p:cNvPr id="5" name="Header Placeholder 4"/>
          <p:cNvSpPr>
            <a:spLocks noGrp="1"/>
          </p:cNvSpPr>
          <p:nvPr>
            <p:ph type="hdr" sz="quarter" idx="11"/>
          </p:nvPr>
        </p:nvSpPr>
        <p:spPr/>
        <p:txBody>
          <a:bodyPr/>
          <a:lstStyle/>
          <a:p>
            <a:r>
              <a:rPr lang="en-US" dirty="0" smtClean="0"/>
              <a:t>Module 9: Planning Network Access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38429704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46AE78BA-67AB-471D-B711-49450D4EAD10}" type="slidenum">
              <a:rPr lang="en-US" b="0" smtClean="0">
                <a:latin typeface="Arial" charset="0"/>
              </a:rPr>
              <a:pPr/>
              <a:t>19</a:t>
            </a:fld>
            <a:endParaRPr lang="en-US" b="0" dirty="0" smtClean="0">
              <a:latin typeface="Arial" charset="0"/>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666750" y="2360613"/>
            <a:ext cx="6086475" cy="63912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After completing this lesson, students will be able to:</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Explain why to implement NAP.</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Select a suitable NAP enforcement method.</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Describe infrastructure components required to support NAP.</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Describe system health validators.</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Implement health policies.</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Implement remediation.</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Implement NAP.</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endParaRPr lang="en-US" sz="1000" kern="1200" dirty="0" smtClean="0">
              <a:solidFill>
                <a:schemeClr val="tx1"/>
              </a:solidFill>
              <a:effectLst/>
              <a:latin typeface="Arial" charset="0"/>
              <a:ea typeface="+mn-ea"/>
              <a:cs typeface="+mn-cs"/>
            </a:endParaRPr>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9: Planning Network Access</a:t>
            </a:r>
            <a:endParaRPr lang="en-US" dirty="0" smtClean="0"/>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xfrm>
            <a:off x="657225" y="2365375"/>
            <a:ext cx="6019800" cy="61579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After completing this module, students will be able to:</a:t>
            </a:r>
          </a:p>
          <a:p>
            <a:endParaRPr lang="en-US" dirty="0" smtClean="0"/>
          </a:p>
          <a:p>
            <a:pPr marL="171450" lvl="0" indent="-171450">
              <a:buFont typeface="Arial" pitchFamily="34" charset="0"/>
              <a:buChar char="•"/>
            </a:pPr>
            <a:r>
              <a:rPr lang="en-GB" sz="1000" kern="1200" dirty="0" smtClean="0">
                <a:solidFill>
                  <a:schemeClr val="tx1"/>
                </a:solidFill>
                <a:effectLst/>
                <a:latin typeface="Arial" charset="0"/>
                <a:ea typeface="+mn-ea"/>
                <a:cs typeface="+mn-cs"/>
              </a:rPr>
              <a:t>Plan </a:t>
            </a:r>
            <a:r>
              <a:rPr lang="en-GB" sz="1000" kern="1200" baseline="0" dirty="0" smtClean="0">
                <a:solidFill>
                  <a:schemeClr val="tx1"/>
                </a:solidFill>
                <a:effectLst/>
                <a:latin typeface="Arial" charset="0"/>
                <a:ea typeface="+mn-ea"/>
                <a:cs typeface="+mn-cs"/>
              </a:rPr>
              <a:t>network infrastructure components to improve network security.</a:t>
            </a:r>
          </a:p>
          <a:p>
            <a:pPr marL="171450" lvl="0" indent="-171450">
              <a:buFont typeface="Arial" pitchFamily="34" charset="0"/>
              <a:buChar char="•"/>
            </a:pPr>
            <a:r>
              <a:rPr lang="en-GB" sz="1000" kern="1200" baseline="0" dirty="0" smtClean="0">
                <a:solidFill>
                  <a:schemeClr val="tx1"/>
                </a:solidFill>
                <a:effectLst/>
                <a:latin typeface="Arial" charset="0"/>
                <a:ea typeface="+mn-ea"/>
                <a:cs typeface="+mn-cs"/>
              </a:rPr>
              <a:t>Plan and implement VPNs.</a:t>
            </a:r>
          </a:p>
          <a:p>
            <a:pPr marL="171450" lvl="0" indent="-171450">
              <a:buFont typeface="Arial" pitchFamily="34" charset="0"/>
              <a:buChar char="•"/>
            </a:pPr>
            <a:r>
              <a:rPr lang="en-GB" sz="1000" kern="1200" baseline="0" dirty="0" smtClean="0">
                <a:solidFill>
                  <a:schemeClr val="tx1"/>
                </a:solidFill>
                <a:effectLst/>
                <a:latin typeface="Arial" charset="0"/>
                <a:ea typeface="+mn-ea"/>
                <a:cs typeface="+mn-cs"/>
              </a:rPr>
              <a:t>Plan and implement NAP.</a:t>
            </a:r>
          </a:p>
          <a:p>
            <a:pPr marL="171450" lvl="0" indent="-171450">
              <a:buFont typeface="Arial" pitchFamily="34" charset="0"/>
              <a:buChar char="•"/>
            </a:pPr>
            <a:r>
              <a:rPr lang="en-GB" sz="1000" kern="1200" baseline="0" dirty="0" smtClean="0">
                <a:solidFill>
                  <a:schemeClr val="tx1"/>
                </a:solidFill>
                <a:effectLst/>
                <a:latin typeface="Arial" charset="0"/>
                <a:ea typeface="+mn-ea"/>
                <a:cs typeface="+mn-cs"/>
              </a:rPr>
              <a:t>Plan </a:t>
            </a:r>
            <a:r>
              <a:rPr lang="en-GB" sz="1000" kern="1200" baseline="0" dirty="0" err="1" smtClean="0">
                <a:solidFill>
                  <a:schemeClr val="tx1"/>
                </a:solidFill>
                <a:effectLst/>
                <a:latin typeface="Arial" charset="0"/>
                <a:ea typeface="+mn-ea"/>
                <a:cs typeface="+mn-cs"/>
              </a:rPr>
              <a:t>DirectAccess</a:t>
            </a:r>
            <a:r>
              <a:rPr lang="en-GB" sz="1000" kern="1200" baseline="0" dirty="0" smtClean="0">
                <a:solidFill>
                  <a:schemeClr val="tx1"/>
                </a:solidFill>
                <a:effectLst/>
                <a:latin typeface="Arial" charset="0"/>
                <a:ea typeface="+mn-ea"/>
                <a:cs typeface="+mn-cs"/>
              </a:rPr>
              <a:t>.</a:t>
            </a:r>
            <a:endParaRPr lang="en-GB" dirty="0" smtClean="0"/>
          </a:p>
        </p:txBody>
      </p:sp>
      <p:sp>
        <p:nvSpPr>
          <p:cNvPr id="34820" name="Rectangle 7"/>
          <p:cNvSpPr txBox="1">
            <a:spLocks noGrp="1" noChangeArrowheads="1"/>
          </p:cNvSpPr>
          <p:nvPr/>
        </p:nvSpPr>
        <p:spPr bwMode="auto">
          <a:xfrm>
            <a:off x="3970338" y="8829675"/>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pPr algn="r" eaLnBrk="1" hangingPunct="1"/>
            <a:fld id="{C574C97A-F40C-49CD-AD0A-AA39407284E5}" type="slidenum">
              <a:rPr lang="en-US" sz="1200" b="0">
                <a:latin typeface="Arial" charset="0"/>
              </a:rPr>
              <a:pPr algn="r" eaLnBrk="1" hangingPunct="1"/>
              <a:t>2</a:t>
            </a:fld>
            <a:endParaRPr lang="en-US" sz="1200" b="0" dirty="0">
              <a:latin typeface="Arial" charset="0"/>
            </a:endParaRPr>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9: Planning Network Access</a:t>
            </a:r>
            <a:endParaRPr lang="en-US" dirty="0" smtClean="0"/>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dirty="0" smtClean="0"/>
              <a:t>Describe Network Access Protection (NAP) capabilities and characteristics by expanding on the information on the slide.</a:t>
            </a:r>
          </a:p>
          <a:p>
            <a:r>
              <a:rPr lang="en-US" sz="900" b="1" dirty="0" smtClean="0"/>
              <a:t>What NAP can do:</a:t>
            </a:r>
          </a:p>
          <a:p>
            <a:pPr lvl="1"/>
            <a:r>
              <a:rPr lang="en-US" sz="900" dirty="0" smtClean="0"/>
              <a:t>Enforce health-requirement policies on client computers that are running Windows XP Service Pack 3 (SP3),</a:t>
            </a:r>
            <a:r>
              <a:rPr lang="en-US" sz="900" baseline="0" dirty="0" smtClean="0"/>
              <a:t> </a:t>
            </a:r>
            <a:r>
              <a:rPr lang="en-US" sz="900" dirty="0" smtClean="0"/>
              <a:t>Windows Vista,</a:t>
            </a:r>
            <a:r>
              <a:rPr lang="en-US" sz="900" baseline="0" dirty="0" smtClean="0"/>
              <a:t> and Windows 7 and both Windows Server 2008 and Windows Server 2008 R2</a:t>
            </a:r>
            <a:endParaRPr lang="en-US" sz="900" dirty="0" smtClean="0"/>
          </a:p>
          <a:p>
            <a:pPr lvl="1"/>
            <a:r>
              <a:rPr lang="en-US" sz="900" dirty="0" smtClean="0"/>
              <a:t>Ensure that client computers remain compliant with existing policies.</a:t>
            </a:r>
          </a:p>
          <a:p>
            <a:pPr lvl="1"/>
            <a:r>
              <a:rPr lang="en-US" sz="900" dirty="0" smtClean="0"/>
              <a:t>Offer remediation support for computers that do not meet the health requirements for full network access.</a:t>
            </a:r>
          </a:p>
          <a:p>
            <a:r>
              <a:rPr lang="en-US" sz="900" b="1" dirty="0" smtClean="0"/>
              <a:t>What NAP cannot do:</a:t>
            </a:r>
          </a:p>
          <a:p>
            <a:pPr lvl="1"/>
            <a:r>
              <a:rPr lang="en-US" sz="900" dirty="0" smtClean="0"/>
              <a:t>Prevent authorized users with compliant computers from performing malicious activity on the network.</a:t>
            </a:r>
          </a:p>
          <a:p>
            <a:pPr lvl="1"/>
            <a:r>
              <a:rPr lang="en-US" sz="900" dirty="0" smtClean="0"/>
              <a:t>Restrict network access for computers that are running Windows versions previous to Windows XP SP2 when exception rules are configured for those computers.</a:t>
            </a:r>
          </a:p>
          <a:p>
            <a:r>
              <a:rPr lang="en-US" sz="900" b="1" dirty="0" smtClean="0"/>
              <a:t>NAP has three important and distinct aspects:</a:t>
            </a:r>
          </a:p>
          <a:p>
            <a:pPr lvl="1"/>
            <a:r>
              <a:rPr lang="en-US" sz="900" dirty="0" smtClean="0"/>
              <a:t>Health state validation. Validates a computer’s health against health policies.</a:t>
            </a:r>
          </a:p>
          <a:p>
            <a:pPr lvl="1"/>
            <a:r>
              <a:rPr lang="en-US" sz="900" dirty="0" smtClean="0"/>
              <a:t>Health policy compliance. Updates client computers that do not meet the requirements.</a:t>
            </a:r>
          </a:p>
          <a:p>
            <a:pPr lvl="1"/>
            <a:r>
              <a:rPr lang="en-US" sz="900" dirty="0" smtClean="0"/>
              <a:t>Limited access enforcement. Isolates noncompliant computers onto a remediation network with limited access.</a:t>
            </a:r>
          </a:p>
          <a:p>
            <a:r>
              <a:rPr lang="en-US" sz="900" dirty="0" smtClean="0"/>
              <a:t>Emphasize that NAP is a compliance tool, not a security tool. NAP provides an extra security layer, but it is not a complete security solution. NAP is enforced and supported by the following methods, which will be discussed in detail later:</a:t>
            </a:r>
          </a:p>
          <a:p>
            <a:pPr lvl="1"/>
            <a:r>
              <a:rPr lang="en-US" sz="900" dirty="0" smtClean="0"/>
              <a:t>Internet Protocol Security (IPSec)-protected traffic</a:t>
            </a:r>
          </a:p>
          <a:p>
            <a:pPr lvl="1"/>
            <a:r>
              <a:rPr lang="en-US" sz="900" dirty="0" smtClean="0"/>
              <a:t>IEEE 802.1X-authenticated connections</a:t>
            </a:r>
          </a:p>
          <a:p>
            <a:pPr lvl="1"/>
            <a:r>
              <a:rPr lang="en-US" sz="900" dirty="0" smtClean="0"/>
              <a:t>Virtual private network (VPN) connections</a:t>
            </a:r>
          </a:p>
          <a:p>
            <a:pPr lvl="1"/>
            <a:r>
              <a:rPr lang="en-US" sz="900" dirty="0" smtClean="0"/>
              <a:t>Dynamic Host Configuration Protocol (DHCP) address configurations</a:t>
            </a:r>
          </a:p>
          <a:p>
            <a:r>
              <a:rPr lang="en-US" sz="900" dirty="0" smtClean="0"/>
              <a:t>Explain that unlike Network Access Quarantine Control (NAQC), NAP offers continuous health-state monitoring of connected computers. You can configure exception rules to not limit access to computers that are not NAP capable, to computers that are running Windows versions previous to Windows XP SP2, and to computers that are running other vendors’ client-operating systems.</a:t>
            </a:r>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20</a:t>
            </a:fld>
            <a:endParaRPr lang="en-US" dirty="0"/>
          </a:p>
        </p:txBody>
      </p:sp>
      <p:sp>
        <p:nvSpPr>
          <p:cNvPr id="5" name="Header Placeholder 4"/>
          <p:cNvSpPr>
            <a:spLocks noGrp="1"/>
          </p:cNvSpPr>
          <p:nvPr>
            <p:ph type="hdr" sz="quarter" idx="11"/>
          </p:nvPr>
        </p:nvSpPr>
        <p:spPr/>
        <p:txBody>
          <a:bodyPr/>
          <a:lstStyle/>
          <a:p>
            <a:r>
              <a:rPr lang="en-US" dirty="0" smtClean="0"/>
              <a:t>Module 9: Planning Network Access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9674826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Touch</a:t>
            </a:r>
            <a:r>
              <a:rPr lang="en-GB" baseline="0" dirty="0" smtClean="0"/>
              <a:t> on each of the methods.</a:t>
            </a:r>
          </a:p>
          <a:p>
            <a:endParaRPr lang="en-GB" baseline="0" dirty="0" smtClean="0"/>
          </a:p>
          <a:p>
            <a:pPr eaLnBrk="1" hangingPunct="1"/>
            <a:r>
              <a:rPr lang="en-US" dirty="0" smtClean="0"/>
              <a:t>Describe the four available NAP enforcement methods for client computers. </a:t>
            </a:r>
          </a:p>
          <a:p>
            <a:pPr eaLnBrk="1" hangingPunct="1"/>
            <a:endParaRPr lang="en-US" dirty="0" smtClean="0"/>
          </a:p>
          <a:p>
            <a:pPr eaLnBrk="1" hangingPunct="1"/>
            <a:r>
              <a:rPr lang="en-US" dirty="0" smtClean="0"/>
              <a:t>Refer to the information on the slide to provide each method’s key points. </a:t>
            </a:r>
          </a:p>
          <a:p>
            <a:pPr eaLnBrk="1" hangingPunct="1"/>
            <a:endParaRPr lang="en-US" dirty="0" smtClean="0"/>
          </a:p>
          <a:p>
            <a:pPr eaLnBrk="1" hangingPunct="1"/>
            <a:r>
              <a:rPr lang="en-US" dirty="0" smtClean="0"/>
              <a:t>Explain that Windows Server 2008 R2 and Windows 7 also include a NAP enforcement method for connections to a Remote</a:t>
            </a:r>
            <a:r>
              <a:rPr lang="en-US" baseline="0" dirty="0" smtClean="0"/>
              <a:t> Desktop </a:t>
            </a:r>
            <a:r>
              <a:rPr lang="en-US" dirty="0" smtClean="0"/>
              <a:t>Gateway server, but do no support remediation:</a:t>
            </a:r>
          </a:p>
          <a:p>
            <a:pPr lvl="1" eaLnBrk="1" hangingPunct="1"/>
            <a:r>
              <a:rPr lang="en-US" dirty="0" smtClean="0"/>
              <a:t>IPSec enforcement is the strongest NAP enforcement method available, but it has additional requirements. </a:t>
            </a:r>
          </a:p>
          <a:p>
            <a:pPr lvl="1" eaLnBrk="1" hangingPunct="1"/>
            <a:r>
              <a:rPr lang="en-US" dirty="0" smtClean="0"/>
              <a:t>802.1X and VPN enforcement are both strong enforcement methods, though not as strong as IPSec.  </a:t>
            </a:r>
          </a:p>
          <a:p>
            <a:pPr lvl="1" eaLnBrk="1" hangingPunct="1"/>
            <a:r>
              <a:rPr lang="en-US" dirty="0" smtClean="0"/>
              <a:t>DHCP is the weakest enforcement method, because it relies on the client having a DHCP configuration in the TCP/IP Properties. Anyone with administrative rights can change it to static and bypass DHCP health enforcement.</a:t>
            </a:r>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21</a:t>
            </a:fld>
            <a:endParaRPr lang="en-US" dirty="0"/>
          </a:p>
        </p:txBody>
      </p:sp>
      <p:sp>
        <p:nvSpPr>
          <p:cNvPr id="5" name="Header Placeholder 4"/>
          <p:cNvSpPr>
            <a:spLocks noGrp="1"/>
          </p:cNvSpPr>
          <p:nvPr>
            <p:ph type="hdr" sz="quarter" idx="11"/>
          </p:nvPr>
        </p:nvSpPr>
        <p:spPr/>
        <p:txBody>
          <a:bodyPr/>
          <a:lstStyle/>
          <a:p>
            <a:r>
              <a:rPr lang="en-US" dirty="0" smtClean="0"/>
              <a:t>Module 9: Planning Network Access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23192816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kern="1200" dirty="0" smtClean="0">
                <a:solidFill>
                  <a:schemeClr val="tx1"/>
                </a:solidFill>
                <a:effectLst/>
                <a:latin typeface="Arial" charset="0"/>
                <a:ea typeface="+mn-ea"/>
                <a:cs typeface="+mn-cs"/>
              </a:rPr>
              <a:t>Use the slide to highlight each of the following components:</a:t>
            </a:r>
          </a:p>
          <a:p>
            <a:endParaRPr lang="en-US" sz="1000" kern="1200" dirty="0" smtClean="0">
              <a:solidFill>
                <a:schemeClr val="tx1"/>
              </a:solidFill>
              <a:effectLst/>
              <a:latin typeface="Arial" charset="0"/>
              <a:ea typeface="+mn-ea"/>
              <a:cs typeface="+mn-cs"/>
            </a:endParaRPr>
          </a:p>
          <a:p>
            <a:pPr marL="171450" indent="-171450">
              <a:buFont typeface="Arial" pitchFamily="34" charset="0"/>
              <a:buChar char="•"/>
            </a:pPr>
            <a:r>
              <a:rPr lang="en-US" sz="1000" kern="1200" dirty="0" smtClean="0">
                <a:solidFill>
                  <a:schemeClr val="tx1"/>
                </a:solidFill>
                <a:effectLst/>
                <a:latin typeface="Arial" charset="0"/>
                <a:ea typeface="+mn-ea"/>
                <a:cs typeface="+mn-cs"/>
              </a:rPr>
              <a:t>NAP clients</a:t>
            </a:r>
            <a:endParaRPr lang="en-GB" sz="1000" kern="1200" dirty="0" smtClean="0">
              <a:solidFill>
                <a:schemeClr val="tx1"/>
              </a:solidFill>
              <a:effectLst/>
              <a:latin typeface="Arial" charset="0"/>
              <a:ea typeface="+mn-ea"/>
              <a:cs typeface="+mn-cs"/>
            </a:endParaRPr>
          </a:p>
          <a:p>
            <a:pPr marL="171450" indent="-171450">
              <a:buFont typeface="Arial" pitchFamily="34" charset="0"/>
              <a:buChar char="•"/>
            </a:pPr>
            <a:r>
              <a:rPr lang="en-US" sz="1000" kern="1200" dirty="0" smtClean="0">
                <a:solidFill>
                  <a:schemeClr val="tx1"/>
                </a:solidFill>
                <a:effectLst/>
                <a:latin typeface="Arial" charset="0"/>
                <a:ea typeface="+mn-ea"/>
                <a:cs typeface="+mn-cs"/>
              </a:rPr>
              <a:t>NAP enforcement points</a:t>
            </a:r>
            <a:endParaRPr lang="en-GB" sz="1000" kern="1200" dirty="0" smtClean="0">
              <a:solidFill>
                <a:schemeClr val="tx1"/>
              </a:solidFill>
              <a:effectLst/>
              <a:latin typeface="Arial" charset="0"/>
              <a:ea typeface="+mn-ea"/>
              <a:cs typeface="+mn-cs"/>
            </a:endParaRPr>
          </a:p>
          <a:p>
            <a:pPr marL="171450" indent="-171450">
              <a:buFont typeface="Arial" pitchFamily="34" charset="0"/>
              <a:buChar char="•"/>
            </a:pPr>
            <a:r>
              <a:rPr lang="en-US" sz="1000" kern="1200" dirty="0" smtClean="0">
                <a:solidFill>
                  <a:schemeClr val="tx1"/>
                </a:solidFill>
                <a:effectLst/>
                <a:latin typeface="Arial" charset="0"/>
                <a:ea typeface="+mn-ea"/>
                <a:cs typeface="+mn-cs"/>
              </a:rPr>
              <a:t>NAP health policy servers</a:t>
            </a:r>
            <a:endParaRPr lang="en-GB" sz="1000" kern="1200" dirty="0" smtClean="0">
              <a:solidFill>
                <a:schemeClr val="tx1"/>
              </a:solidFill>
              <a:effectLst/>
              <a:latin typeface="Arial" charset="0"/>
              <a:ea typeface="+mn-ea"/>
              <a:cs typeface="+mn-cs"/>
            </a:endParaRPr>
          </a:p>
          <a:p>
            <a:pPr marL="171450" indent="-171450">
              <a:buFont typeface="Arial" pitchFamily="34" charset="0"/>
              <a:buChar char="•"/>
            </a:pPr>
            <a:r>
              <a:rPr lang="en-US" sz="1000" kern="1200" dirty="0" smtClean="0">
                <a:solidFill>
                  <a:schemeClr val="tx1"/>
                </a:solidFill>
                <a:effectLst/>
                <a:latin typeface="Arial" charset="0"/>
                <a:ea typeface="+mn-ea"/>
                <a:cs typeface="+mn-cs"/>
              </a:rPr>
              <a:t>Health requirement servers</a:t>
            </a:r>
            <a:endParaRPr lang="en-GB" sz="1000" kern="1200" dirty="0" smtClean="0">
              <a:solidFill>
                <a:schemeClr val="tx1"/>
              </a:solidFill>
              <a:effectLst/>
              <a:latin typeface="Arial" charset="0"/>
              <a:ea typeface="+mn-ea"/>
              <a:cs typeface="+mn-cs"/>
            </a:endParaRPr>
          </a:p>
          <a:p>
            <a:pPr marL="171450" indent="-171450">
              <a:buFont typeface="Arial" pitchFamily="34" charset="0"/>
              <a:buChar char="•"/>
            </a:pPr>
            <a:r>
              <a:rPr lang="en-US" sz="1000" kern="1200" dirty="0" smtClean="0">
                <a:solidFill>
                  <a:schemeClr val="tx1"/>
                </a:solidFill>
                <a:effectLst/>
                <a:latin typeface="Arial" charset="0"/>
                <a:ea typeface="+mn-ea"/>
                <a:cs typeface="+mn-cs"/>
              </a:rPr>
              <a:t>AD DS</a:t>
            </a:r>
            <a:endParaRPr lang="en-GB" sz="1000" kern="1200" dirty="0" smtClean="0">
              <a:solidFill>
                <a:schemeClr val="tx1"/>
              </a:solidFill>
              <a:effectLst/>
              <a:latin typeface="Arial" charset="0"/>
              <a:ea typeface="+mn-ea"/>
              <a:cs typeface="+mn-cs"/>
            </a:endParaRPr>
          </a:p>
          <a:p>
            <a:pPr marL="171450" indent="-171450">
              <a:buFont typeface="Arial" pitchFamily="34" charset="0"/>
              <a:buChar char="•"/>
            </a:pPr>
            <a:r>
              <a:rPr lang="en-US" sz="1000" kern="1200" dirty="0" smtClean="0">
                <a:solidFill>
                  <a:schemeClr val="tx1"/>
                </a:solidFill>
                <a:effectLst/>
                <a:latin typeface="Arial" charset="0"/>
                <a:ea typeface="+mn-ea"/>
                <a:cs typeface="+mn-cs"/>
              </a:rPr>
              <a:t>Restricted network</a:t>
            </a:r>
            <a:endParaRPr lang="en-GB" sz="1000" kern="1200" dirty="0" smtClean="0">
              <a:solidFill>
                <a:schemeClr val="tx1"/>
              </a:solidFill>
              <a:effectLst/>
              <a:latin typeface="Arial" charset="0"/>
              <a:ea typeface="+mn-ea"/>
              <a:cs typeface="+mn-cs"/>
            </a:endParaRPr>
          </a:p>
          <a:p>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22</a:t>
            </a:fld>
            <a:endParaRPr lang="en-US" dirty="0"/>
          </a:p>
        </p:txBody>
      </p:sp>
      <p:sp>
        <p:nvSpPr>
          <p:cNvPr id="5" name="Header Placeholder 4"/>
          <p:cNvSpPr>
            <a:spLocks noGrp="1"/>
          </p:cNvSpPr>
          <p:nvPr>
            <p:ph type="hdr" sz="quarter" idx="11"/>
          </p:nvPr>
        </p:nvSpPr>
        <p:spPr/>
        <p:txBody>
          <a:bodyPr/>
          <a:lstStyle/>
          <a:p>
            <a:r>
              <a:rPr lang="en-US" dirty="0" smtClean="0"/>
              <a:t>Module 9: Planning Network Access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3517856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Consider opening the NPS console, and under Network Access Protection in the console tree, expand </a:t>
            </a:r>
            <a:r>
              <a:rPr lang="en-US" b="1" dirty="0" smtClean="0"/>
              <a:t>System Health Validators</a:t>
            </a:r>
            <a:r>
              <a:rPr lang="en-US" dirty="0" smtClean="0"/>
              <a:t>, expand </a:t>
            </a:r>
            <a:r>
              <a:rPr lang="en-US" b="1" dirty="0" smtClean="0"/>
              <a:t>System Health Validators</a:t>
            </a:r>
            <a:r>
              <a:rPr lang="en-US" dirty="0" smtClean="0"/>
              <a:t>,</a:t>
            </a:r>
            <a:r>
              <a:rPr lang="en-US" baseline="0" dirty="0" smtClean="0"/>
              <a:t> expand </a:t>
            </a:r>
            <a:r>
              <a:rPr lang="en-US" b="1" baseline="0" dirty="0" smtClean="0"/>
              <a:t>Windows Security Health Validator</a:t>
            </a:r>
            <a:r>
              <a:rPr lang="en-US" baseline="0" dirty="0" smtClean="0"/>
              <a:t>, and then click </a:t>
            </a:r>
            <a:r>
              <a:rPr lang="en-US" b="1" baseline="0" dirty="0" smtClean="0"/>
              <a:t>Settings</a:t>
            </a:r>
            <a:r>
              <a:rPr lang="en-US" baseline="0" dirty="0" smtClean="0"/>
              <a:t>. In</a:t>
            </a:r>
            <a:r>
              <a:rPr lang="en-US" dirty="0" smtClean="0"/>
              <a:t> the details pane, double-click </a:t>
            </a:r>
            <a:r>
              <a:rPr lang="en-US" b="1" dirty="0" smtClean="0"/>
              <a:t>Default</a:t>
            </a:r>
            <a:r>
              <a:rPr lang="en-US" b="1" baseline="0" dirty="0" smtClean="0"/>
              <a:t> Configuration</a:t>
            </a:r>
            <a:r>
              <a:rPr lang="en-US" dirty="0" smtClean="0"/>
              <a:t>.</a:t>
            </a:r>
          </a:p>
          <a:p>
            <a:endParaRPr lang="en-US" dirty="0" smtClean="0"/>
          </a:p>
          <a:p>
            <a:r>
              <a:rPr lang="en-US" dirty="0" smtClean="0"/>
              <a:t>Point out to the students the settings for Windows 7/Windows Vista and those</a:t>
            </a:r>
            <a:r>
              <a:rPr lang="en-US" baseline="0" dirty="0" smtClean="0"/>
              <a:t> for Windows XP. </a:t>
            </a:r>
            <a:r>
              <a:rPr lang="en-US" dirty="0" smtClean="0"/>
              <a:t>Describe some of the options that are available to create a health policy with which client computers must comply.</a:t>
            </a:r>
          </a:p>
          <a:p>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23</a:t>
            </a:fld>
            <a:endParaRPr lang="en-US" dirty="0"/>
          </a:p>
        </p:txBody>
      </p:sp>
      <p:sp>
        <p:nvSpPr>
          <p:cNvPr id="5" name="Header Placeholder 4"/>
          <p:cNvSpPr>
            <a:spLocks noGrp="1"/>
          </p:cNvSpPr>
          <p:nvPr>
            <p:ph type="hdr" sz="quarter" idx="11"/>
          </p:nvPr>
        </p:nvSpPr>
        <p:spPr/>
        <p:txBody>
          <a:bodyPr/>
          <a:lstStyle/>
          <a:p>
            <a:r>
              <a:rPr lang="en-US" dirty="0" smtClean="0"/>
              <a:t>Module 9: Planning Network Access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33604754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60000"/>
              </a:spcAft>
              <a:buClrTx/>
              <a:buSzTx/>
              <a:buFontTx/>
              <a:buNone/>
              <a:tabLst/>
              <a:defRPr/>
            </a:pPr>
            <a:r>
              <a:rPr lang="en-GB" dirty="0" smtClean="0"/>
              <a:t>Show students</a:t>
            </a:r>
            <a:r>
              <a:rPr lang="en-GB" baseline="0" dirty="0" smtClean="0"/>
              <a:t> what a Health policy looks like by opening the Network Policy Console. </a:t>
            </a:r>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24</a:t>
            </a:fld>
            <a:endParaRPr lang="en-US" dirty="0"/>
          </a:p>
        </p:txBody>
      </p:sp>
      <p:sp>
        <p:nvSpPr>
          <p:cNvPr id="5" name="Header Placeholder 4"/>
          <p:cNvSpPr>
            <a:spLocks noGrp="1"/>
          </p:cNvSpPr>
          <p:nvPr>
            <p:ph type="hdr" sz="quarter" idx="11"/>
          </p:nvPr>
        </p:nvSpPr>
        <p:spPr/>
        <p:txBody>
          <a:bodyPr/>
          <a:lstStyle/>
          <a:p>
            <a:r>
              <a:rPr lang="en-US" dirty="0" smtClean="0"/>
              <a:t>Module 9: Planning Network Access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5707361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60000"/>
              </a:spcAft>
              <a:buClrTx/>
              <a:buSzTx/>
              <a:buFontTx/>
              <a:buNone/>
              <a:tabLst/>
              <a:defRPr/>
            </a:pPr>
            <a:r>
              <a:rPr lang="en-GB" dirty="0" smtClean="0"/>
              <a:t>Show students</a:t>
            </a:r>
            <a:r>
              <a:rPr lang="en-GB" baseline="0" dirty="0" smtClean="0"/>
              <a:t> how to configure a remediation server group by opening the Network Policy Console</a:t>
            </a:r>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25</a:t>
            </a:fld>
            <a:endParaRPr lang="en-US" dirty="0"/>
          </a:p>
        </p:txBody>
      </p:sp>
      <p:sp>
        <p:nvSpPr>
          <p:cNvPr id="5" name="Header Placeholder 4"/>
          <p:cNvSpPr>
            <a:spLocks noGrp="1"/>
          </p:cNvSpPr>
          <p:nvPr>
            <p:ph type="hdr" sz="quarter" idx="11"/>
          </p:nvPr>
        </p:nvSpPr>
        <p:spPr/>
        <p:txBody>
          <a:bodyPr/>
          <a:lstStyle/>
          <a:p>
            <a:r>
              <a:rPr lang="en-US" dirty="0" smtClean="0"/>
              <a:t>Module 9: Planning Network Access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30549527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kern="1200" dirty="0" smtClean="0">
                <a:solidFill>
                  <a:schemeClr val="tx1"/>
                </a:solidFill>
                <a:effectLst/>
                <a:latin typeface="Arial" charset="0"/>
                <a:ea typeface="+mn-ea"/>
                <a:cs typeface="+mn-cs"/>
              </a:rPr>
              <a:t>Scenario</a:t>
            </a:r>
            <a:r>
              <a:rPr lang="en-US" sz="1000" kern="1200" dirty="0" smtClean="0">
                <a:solidFill>
                  <a:schemeClr val="tx1"/>
                </a:solidFill>
                <a:effectLst/>
                <a:latin typeface="Arial" charset="0"/>
                <a:ea typeface="+mn-ea"/>
                <a:cs typeface="+mn-cs"/>
              </a:rPr>
              <a:t>: Contoso is considering implementing NAP as part of their overall security infrastructure. They want an enforcement method that will be applicable to all network clients, irrespective of how they connect. A PKI is in-place in Contoso. What enforcement method(s) would you recommend?</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Answer</a:t>
            </a:r>
            <a:r>
              <a:rPr lang="en-US" sz="1000" kern="1200" dirty="0" smtClean="0">
                <a:solidFill>
                  <a:schemeClr val="tx1"/>
                </a:solidFill>
                <a:effectLst/>
                <a:latin typeface="Arial" charset="0"/>
                <a:ea typeface="+mn-ea"/>
                <a:cs typeface="+mn-cs"/>
              </a:rPr>
              <a:t>: IPSec enforcement would be suitable, as would 802.1x enforcement depending on whether the switches and access points support 802.1x authentication. DHCP enforcement would be unsuitable because clients with a manually assigned IP configuration can bypass NAP. VPN enforcement would be unsuitable because not all clients are connecting by VPN.</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Scenario</a:t>
            </a:r>
            <a:r>
              <a:rPr lang="en-US" sz="1000" kern="1200" dirty="0" smtClean="0">
                <a:solidFill>
                  <a:schemeClr val="tx1"/>
                </a:solidFill>
                <a:effectLst/>
                <a:latin typeface="Arial" charset="0"/>
                <a:ea typeface="+mn-ea"/>
                <a:cs typeface="+mn-cs"/>
              </a:rPr>
              <a:t>: Tailspin Toys want to implement IPSec NAP enforcement. What infrastructure components need to be in-place to support this method?</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Answer</a:t>
            </a:r>
            <a:r>
              <a:rPr lang="en-US" sz="1000" kern="1200" dirty="0" smtClean="0">
                <a:solidFill>
                  <a:schemeClr val="tx1"/>
                </a:solidFill>
                <a:effectLst/>
                <a:latin typeface="Arial" charset="0"/>
                <a:ea typeface="+mn-ea"/>
                <a:cs typeface="+mn-cs"/>
              </a:rPr>
              <a:t>: Aside from the general requirements for NAP, IPSec also requires the deployment of a Health Registration Authority and a PKI for health certificates.</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Scenario</a:t>
            </a:r>
            <a:r>
              <a:rPr lang="en-US" sz="1000" kern="1200" dirty="0" smtClean="0">
                <a:solidFill>
                  <a:schemeClr val="tx1"/>
                </a:solidFill>
                <a:effectLst/>
                <a:latin typeface="Arial" charset="0"/>
                <a:ea typeface="+mn-ea"/>
                <a:cs typeface="+mn-cs"/>
              </a:rPr>
              <a:t>: What server roles must you deploy in order to support NAP?</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Answer</a:t>
            </a:r>
            <a:r>
              <a:rPr lang="en-US" sz="1000" kern="1200" dirty="0" smtClean="0">
                <a:solidFill>
                  <a:schemeClr val="tx1"/>
                </a:solidFill>
                <a:effectLst/>
                <a:latin typeface="Arial" charset="0"/>
                <a:ea typeface="+mn-ea"/>
                <a:cs typeface="+mn-cs"/>
              </a:rPr>
              <a:t>: The Network Policy Server role and, where required, Active Directory Certificate Services (AD CS). If you are implementing DHCP enforcement, you will need to deploy a DHCP server. VPN enforcement requires the Routing and Remote Access role service (part of the NPS role).</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Question</a:t>
            </a:r>
            <a:r>
              <a:rPr lang="en-US" sz="1000" kern="1200" dirty="0" smtClean="0">
                <a:solidFill>
                  <a:schemeClr val="tx1"/>
                </a:solidFill>
                <a:effectLst/>
                <a:latin typeface="Arial" charset="0"/>
                <a:ea typeface="+mn-ea"/>
                <a:cs typeface="+mn-cs"/>
              </a:rPr>
              <a:t>: Do you envisage your organization implementing NAP? Which enforcement method would you select and why?</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Answer</a:t>
            </a:r>
            <a:r>
              <a:rPr lang="en-US" sz="1000" kern="1200" dirty="0" smtClean="0">
                <a:solidFill>
                  <a:schemeClr val="tx1"/>
                </a:solidFill>
                <a:effectLst/>
                <a:latin typeface="Arial" charset="0"/>
                <a:ea typeface="+mn-ea"/>
                <a:cs typeface="+mn-cs"/>
              </a:rPr>
              <a:t>: Answers will vary.</a:t>
            </a:r>
            <a:endParaRPr lang="en-GB" sz="1000" kern="1200" dirty="0" smtClean="0">
              <a:solidFill>
                <a:schemeClr val="tx1"/>
              </a:solidFill>
              <a:effectLst/>
              <a:latin typeface="Arial" charset="0"/>
              <a:ea typeface="+mn-ea"/>
              <a:cs typeface="+mn-cs"/>
            </a:endParaRPr>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26</a:t>
            </a:fld>
            <a:endParaRPr lang="en-US" dirty="0"/>
          </a:p>
        </p:txBody>
      </p:sp>
      <p:sp>
        <p:nvSpPr>
          <p:cNvPr id="5" name="Header Placeholder 4"/>
          <p:cNvSpPr>
            <a:spLocks noGrp="1"/>
          </p:cNvSpPr>
          <p:nvPr>
            <p:ph type="hdr" sz="quarter" idx="11"/>
          </p:nvPr>
        </p:nvSpPr>
        <p:spPr/>
        <p:txBody>
          <a:bodyPr/>
          <a:lstStyle/>
          <a:p>
            <a:r>
              <a:rPr lang="en-US" dirty="0" smtClean="0"/>
              <a:t>Module 9: Planning Network Access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41597249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46AE78BA-67AB-471D-B711-49450D4EAD10}" type="slidenum">
              <a:rPr lang="en-US" b="0" smtClean="0">
                <a:latin typeface="Arial" charset="0"/>
              </a:rPr>
              <a:pPr/>
              <a:t>27</a:t>
            </a:fld>
            <a:endParaRPr lang="en-US" b="0" dirty="0" smtClean="0">
              <a:latin typeface="Arial" charset="0"/>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666750" y="2360613"/>
            <a:ext cx="6086475" cy="63912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After completing this lesson, students will be able to:</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Describe DirectAccess.</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Identify the components required to implement DirectAccess.</a:t>
            </a:r>
          </a:p>
          <a:p>
            <a:pPr marL="171450" lvl="0" indent="-171450">
              <a:buFont typeface="Arial" pitchFamily="34" charset="0"/>
              <a:buChar char="•"/>
            </a:pPr>
            <a:r>
              <a:rPr lang="en-US" sz="1000" u="none" kern="1200" dirty="0" smtClean="0">
                <a:solidFill>
                  <a:schemeClr val="tx1"/>
                </a:solidFill>
                <a:effectLst/>
                <a:latin typeface="Arial" charset="0"/>
                <a:ea typeface="+mn-ea"/>
                <a:cs typeface="+mn-cs"/>
              </a:rPr>
              <a:t>Describe the use of the Name Resolution Policy Table</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Describe how DirectAccess Works</a:t>
            </a:r>
            <a:r>
              <a:rPr lang="en-US" sz="1000" kern="1200" baseline="0" dirty="0" smtClean="0">
                <a:solidFill>
                  <a:schemeClr val="tx1"/>
                </a:solidFill>
                <a:effectLst/>
                <a:latin typeface="Arial" charset="0"/>
                <a:ea typeface="+mn-ea"/>
                <a:cs typeface="+mn-cs"/>
              </a:rPr>
              <a:t> for internally connected clients</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Describe how DirectAccess Works</a:t>
            </a:r>
            <a:r>
              <a:rPr lang="en-US" sz="1000" kern="1200" baseline="0" dirty="0" smtClean="0">
                <a:solidFill>
                  <a:schemeClr val="tx1"/>
                </a:solidFill>
                <a:effectLst/>
                <a:latin typeface="Arial" charset="0"/>
                <a:ea typeface="+mn-ea"/>
                <a:cs typeface="+mn-cs"/>
              </a:rPr>
              <a:t> for externally clients</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Prepare your network for DirectAccess.</a:t>
            </a:r>
          </a:p>
          <a:p>
            <a:pPr marL="171450" marR="0" lvl="0" indent="-171450" algn="l" defTabSz="914400" rtl="0" eaLnBrk="0" fontAlgn="base" latinLnBrk="0" hangingPunct="0">
              <a:lnSpc>
                <a:spcPct val="100000"/>
              </a:lnSpc>
              <a:spcBef>
                <a:spcPct val="0"/>
              </a:spcBef>
              <a:spcAft>
                <a:spcPct val="60000"/>
              </a:spcAft>
              <a:buClrTx/>
              <a:buSzTx/>
              <a:buFont typeface="Arial" pitchFamily="34" charset="0"/>
              <a:buChar char="•"/>
              <a:tabLst/>
              <a:defRPr/>
            </a:pPr>
            <a:r>
              <a:rPr lang="en-US" sz="1000" kern="1200" dirty="0" smtClean="0">
                <a:solidFill>
                  <a:schemeClr val="tx1"/>
                </a:solidFill>
                <a:effectLst/>
                <a:latin typeface="Arial" charset="0"/>
                <a:ea typeface="+mn-ea"/>
                <a:cs typeface="+mn-cs"/>
              </a:rPr>
              <a:t>Install and configure DirectAccess</a:t>
            </a:r>
            <a:endParaRPr lang="en-GB" sz="1000" u="none" kern="1200" dirty="0" smtClean="0">
              <a:solidFill>
                <a:schemeClr val="tx1"/>
              </a:solidFill>
              <a:effectLst/>
              <a:latin typeface="Arial" charset="0"/>
              <a:ea typeface="+mn-ea"/>
              <a:cs typeface="+mn-cs"/>
            </a:endParaRPr>
          </a:p>
          <a:p>
            <a:pPr marL="171450" lvl="0" indent="-171450">
              <a:buFont typeface="Arial" pitchFamily="34" charset="0"/>
              <a:buChar char="•"/>
            </a:pP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endParaRPr lang="en-US" sz="1000" kern="1200" dirty="0" smtClean="0">
              <a:solidFill>
                <a:schemeClr val="tx1"/>
              </a:solidFill>
              <a:effectLst/>
              <a:latin typeface="Arial" charset="0"/>
              <a:ea typeface="+mn-ea"/>
              <a:cs typeface="+mn-cs"/>
            </a:endParaRPr>
          </a:p>
          <a:p>
            <a:pPr marL="171450" lvl="0" indent="-171450">
              <a:buFont typeface="Arial" pitchFamily="34" charset="0"/>
              <a:buChar char="•"/>
            </a:pPr>
            <a:endParaRPr lang="en-US" sz="1000" kern="1200" dirty="0" smtClean="0">
              <a:solidFill>
                <a:schemeClr val="tx1"/>
              </a:solidFill>
              <a:effectLst/>
              <a:latin typeface="Arial" charset="0"/>
              <a:ea typeface="+mn-ea"/>
              <a:cs typeface="+mn-cs"/>
            </a:endParaRPr>
          </a:p>
          <a:p>
            <a:pPr marL="0" lvl="0" indent="0">
              <a:buFont typeface="Arial" pitchFamily="34" charset="0"/>
              <a:buNone/>
            </a:pPr>
            <a:r>
              <a:rPr lang="en-US" sz="1000" b="1" kern="1200" dirty="0" smtClean="0">
                <a:solidFill>
                  <a:schemeClr val="tx1"/>
                </a:solidFill>
                <a:effectLst/>
                <a:latin typeface="Arial" charset="0"/>
                <a:ea typeface="+mn-ea"/>
                <a:cs typeface="+mn-cs"/>
              </a:rPr>
              <a:t>Note</a:t>
            </a:r>
            <a:r>
              <a:rPr lang="en-US" sz="1000" kern="1200" dirty="0" smtClean="0">
                <a:solidFill>
                  <a:schemeClr val="tx1"/>
                </a:solidFill>
                <a:effectLst/>
                <a:latin typeface="Arial" charset="0"/>
                <a:ea typeface="+mn-ea"/>
                <a:cs typeface="+mn-cs"/>
              </a:rPr>
              <a:t>:</a:t>
            </a:r>
            <a:r>
              <a:rPr lang="en-US" sz="1000" kern="1200" baseline="0" dirty="0" smtClean="0">
                <a:solidFill>
                  <a:schemeClr val="tx1"/>
                </a:solidFill>
                <a:effectLst/>
                <a:latin typeface="Arial" charset="0"/>
                <a:ea typeface="+mn-ea"/>
                <a:cs typeface="+mn-cs"/>
              </a:rPr>
              <a:t> DirectAccess is a complex technology and there is not sufficient space in this module to do justice to the considerations required to plan and implement it. The lesson strives to provide some context for the decision to think about implementing DirectAccess over other remote network access solutions. </a:t>
            </a:r>
            <a:endParaRPr lang="en-US" sz="1000" kern="1200" dirty="0" smtClean="0">
              <a:solidFill>
                <a:schemeClr val="tx1"/>
              </a:solidFill>
              <a:effectLst/>
              <a:latin typeface="Arial" charset="0"/>
              <a:ea typeface="+mn-ea"/>
              <a:cs typeface="+mn-cs"/>
            </a:endParaRPr>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9: Planning Network Access</a:t>
            </a:r>
            <a:endParaRPr lang="en-US" dirty="0" smtClean="0"/>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Tx/>
              <a:buChar char="•"/>
            </a:pPr>
            <a:r>
              <a:rPr lang="en-US" dirty="0" smtClean="0"/>
              <a:t>Provide a high-level overview of DirectAccess and concentrate on benefits and why would a company implement DirectAccess. Do not talk about requirements. Mention that DirectAccess ensures seamless connectivity on application infrastructure for internal users and remote users. Both Windows Server 2008 R2 and Windows 7 support DirectAccess. DirectAccess enables uninterrupted remote access to intranet resources. </a:t>
            </a:r>
          </a:p>
          <a:p>
            <a:pPr marL="228600" indent="-228600">
              <a:buFontTx/>
              <a:buChar char="•"/>
            </a:pPr>
            <a:r>
              <a:rPr lang="en-US" dirty="0" smtClean="0"/>
              <a:t>Explain that VPNs are traditionally used for remote connections. Discuss the limitations of VPN. Point out how DirectAccess overcomes those limitations and why DirectAccess is a better solution.</a:t>
            </a:r>
            <a:endParaRPr lang="en-US" b="1" dirty="0" smtClean="0"/>
          </a:p>
          <a:p>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28</a:t>
            </a:fld>
            <a:endParaRPr lang="en-US" dirty="0"/>
          </a:p>
        </p:txBody>
      </p:sp>
      <p:sp>
        <p:nvSpPr>
          <p:cNvPr id="5" name="Header Placeholder 4"/>
          <p:cNvSpPr>
            <a:spLocks noGrp="1"/>
          </p:cNvSpPr>
          <p:nvPr>
            <p:ph type="hdr" sz="quarter" idx="11"/>
          </p:nvPr>
        </p:nvSpPr>
        <p:spPr/>
        <p:txBody>
          <a:bodyPr/>
          <a:lstStyle/>
          <a:p>
            <a:r>
              <a:rPr lang="en-US" dirty="0" smtClean="0"/>
              <a:t>Module 9: Planning Network Access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24094634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 A PKI is needed to issue computer certificates to</a:t>
            </a:r>
            <a:r>
              <a:rPr lang="en-US" baseline="0" dirty="0" smtClean="0"/>
              <a:t> the DirectAccess server, DirectAccess clients, and intranet servers.</a:t>
            </a:r>
          </a:p>
          <a:p>
            <a:endParaRPr lang="en-US" dirty="0" smtClean="0"/>
          </a:p>
          <a:p>
            <a:r>
              <a:rPr lang="en-US" dirty="0" smtClean="0"/>
              <a:t>2. The DirectAccess server is connected to both the intranet and the Internet and acts as the gateway for DirectAccess clients</a:t>
            </a:r>
            <a:r>
              <a:rPr lang="en-US" baseline="0" dirty="0" smtClean="0"/>
              <a:t> located on the Internet.</a:t>
            </a:r>
          </a:p>
          <a:p>
            <a:endParaRPr lang="en-US" dirty="0" smtClean="0"/>
          </a:p>
          <a:p>
            <a:r>
              <a:rPr lang="en-US" dirty="0" smtClean="0"/>
              <a:t>3. The network location</a:t>
            </a:r>
            <a:r>
              <a:rPr lang="en-US" baseline="0" dirty="0" smtClean="0"/>
              <a:t> server is a Web server that is only reachable when the DirectAccess client is directly attached to the intranet.</a:t>
            </a:r>
          </a:p>
          <a:p>
            <a:endParaRPr lang="en-US" baseline="0" dirty="0" smtClean="0"/>
          </a:p>
          <a:p>
            <a:r>
              <a:rPr lang="en-US" baseline="0" dirty="0" smtClean="0"/>
              <a:t>4. External DirectAccess clients have active NRPT rules and Connection Security tunnel rules.</a:t>
            </a:r>
          </a:p>
          <a:p>
            <a:endParaRPr lang="en-US" baseline="0" dirty="0" smtClean="0"/>
          </a:p>
          <a:p>
            <a:r>
              <a:rPr lang="en-US" baseline="0" dirty="0" smtClean="0"/>
              <a:t>5. When accessing intranet resources, the connection security rules use IPv6 and either IPSec tunneling or end-to-end IPSec traffic protection.</a:t>
            </a:r>
          </a:p>
          <a:p>
            <a:endParaRPr lang="en-US" baseline="0" dirty="0" smtClean="0"/>
          </a:p>
          <a:p>
            <a:r>
              <a:rPr lang="en-US" baseline="0" dirty="0" smtClean="0"/>
              <a:t>6. DirectAccess clients connected to the intranet access intranet resources like any other intranet computer.</a:t>
            </a:r>
          </a:p>
          <a:p>
            <a:endParaRPr lang="en-US"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29</a:t>
            </a:fld>
            <a:endParaRPr lang="en-US" dirty="0"/>
          </a:p>
        </p:txBody>
      </p:sp>
      <p:sp>
        <p:nvSpPr>
          <p:cNvPr id="5" name="Header Placeholder 4"/>
          <p:cNvSpPr>
            <a:spLocks noGrp="1"/>
          </p:cNvSpPr>
          <p:nvPr>
            <p:ph type="hdr" sz="quarter" idx="11"/>
          </p:nvPr>
        </p:nvSpPr>
        <p:spPr/>
        <p:txBody>
          <a:bodyPr/>
          <a:lstStyle/>
          <a:p>
            <a:r>
              <a:rPr lang="en-US" dirty="0" smtClean="0"/>
              <a:t>Module 9: Planning Network Access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18363676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46AE78BA-67AB-471D-B711-49450D4EAD10}" type="slidenum">
              <a:rPr lang="en-US" b="0" smtClean="0">
                <a:latin typeface="Arial" charset="0"/>
              </a:rPr>
              <a:pPr/>
              <a:t>3</a:t>
            </a:fld>
            <a:endParaRPr lang="en-US" b="0" dirty="0" smtClean="0">
              <a:latin typeface="Arial" charset="0"/>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666750" y="2360613"/>
            <a:ext cx="6086475" cy="63912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After completing this lesson, students will be able to:</a:t>
            </a:r>
          </a:p>
          <a:p>
            <a:pPr marL="171450" lvl="0" indent="-171450">
              <a:buFont typeface="Arial" pitchFamily="34" charset="0"/>
              <a:buChar char="•"/>
            </a:pPr>
            <a:r>
              <a:rPr lang="en-GB" sz="1000" kern="1200" dirty="0" smtClean="0">
                <a:solidFill>
                  <a:schemeClr val="tx1"/>
                </a:solidFill>
                <a:effectLst/>
                <a:latin typeface="Arial" charset="0"/>
                <a:ea typeface="+mn-ea"/>
                <a:cs typeface="+mn-cs"/>
              </a:rPr>
              <a:t>Describe network authentication</a:t>
            </a:r>
            <a:r>
              <a:rPr lang="en-GB" sz="1000" kern="1200" baseline="0" dirty="0" smtClean="0">
                <a:solidFill>
                  <a:schemeClr val="tx1"/>
                </a:solidFill>
                <a:effectLst/>
                <a:latin typeface="Arial" charset="0"/>
                <a:ea typeface="+mn-ea"/>
                <a:cs typeface="+mn-cs"/>
              </a:rPr>
              <a:t> </a:t>
            </a:r>
          </a:p>
          <a:p>
            <a:pPr marL="171450" lvl="0" indent="-171450">
              <a:buFont typeface="Arial" pitchFamily="34" charset="0"/>
              <a:buChar char="•"/>
            </a:pPr>
            <a:r>
              <a:rPr lang="en-GB" sz="1000" kern="1200" baseline="0" dirty="0" smtClean="0">
                <a:solidFill>
                  <a:schemeClr val="tx1"/>
                </a:solidFill>
                <a:effectLst/>
                <a:latin typeface="Arial" charset="0"/>
                <a:ea typeface="+mn-ea"/>
                <a:cs typeface="+mn-cs"/>
              </a:rPr>
              <a:t>Describe Kerberos</a:t>
            </a:r>
          </a:p>
          <a:p>
            <a:pPr marL="171450" lvl="0" indent="-171450">
              <a:buFont typeface="Arial" pitchFamily="34" charset="0"/>
              <a:buChar char="•"/>
            </a:pPr>
            <a:r>
              <a:rPr lang="en-GB" sz="1000" kern="1200" baseline="0" dirty="0" smtClean="0">
                <a:solidFill>
                  <a:schemeClr val="tx1"/>
                </a:solidFill>
                <a:effectLst/>
                <a:latin typeface="Arial" charset="0"/>
                <a:ea typeface="+mn-ea"/>
                <a:cs typeface="+mn-cs"/>
              </a:rPr>
              <a:t>Explain when to use certificate-based authentication</a:t>
            </a:r>
          </a:p>
          <a:p>
            <a:pPr marL="171450" lvl="0" indent="-171450">
              <a:buFont typeface="Arial" pitchFamily="34" charset="0"/>
              <a:buChar char="•"/>
            </a:pPr>
            <a:r>
              <a:rPr lang="en-GB" sz="1000" kern="1200" baseline="0" dirty="0" smtClean="0">
                <a:solidFill>
                  <a:schemeClr val="tx1"/>
                </a:solidFill>
                <a:effectLst/>
                <a:latin typeface="Arial" charset="0"/>
                <a:ea typeface="+mn-ea"/>
                <a:cs typeface="+mn-cs"/>
              </a:rPr>
              <a:t>Describe best practices for improving server security</a:t>
            </a:r>
          </a:p>
          <a:p>
            <a:pPr marL="171450" lvl="0" indent="-171450">
              <a:buFont typeface="Arial" pitchFamily="34" charset="0"/>
              <a:buChar char="•"/>
            </a:pPr>
            <a:r>
              <a:rPr lang="en-GB" sz="1000" kern="1200" baseline="0" dirty="0" smtClean="0">
                <a:solidFill>
                  <a:schemeClr val="tx1"/>
                </a:solidFill>
                <a:effectLst/>
                <a:latin typeface="Arial" charset="0"/>
                <a:ea typeface="+mn-ea"/>
                <a:cs typeface="+mn-cs"/>
              </a:rPr>
              <a:t>Secure servers</a:t>
            </a:r>
          </a:p>
          <a:p>
            <a:pPr marL="171450" lvl="0" indent="-171450">
              <a:buFont typeface="Arial" pitchFamily="34" charset="0"/>
              <a:buChar char="•"/>
            </a:pPr>
            <a:r>
              <a:rPr lang="en-GB" sz="1000" kern="1200" baseline="0" dirty="0" smtClean="0">
                <a:solidFill>
                  <a:schemeClr val="tx1"/>
                </a:solidFill>
                <a:effectLst/>
                <a:latin typeface="Arial" charset="0"/>
                <a:ea typeface="+mn-ea"/>
                <a:cs typeface="+mn-cs"/>
              </a:rPr>
              <a:t>Protect network traffic with IPSec</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Implement authenticated</a:t>
            </a:r>
            <a:r>
              <a:rPr lang="en-US" sz="1000" kern="1200" baseline="0" dirty="0" smtClean="0">
                <a:solidFill>
                  <a:schemeClr val="tx1"/>
                </a:solidFill>
                <a:effectLst/>
                <a:latin typeface="Arial" charset="0"/>
                <a:ea typeface="+mn-ea"/>
                <a:cs typeface="+mn-cs"/>
              </a:rPr>
              <a:t> connections with Windows Firewall</a:t>
            </a:r>
          </a:p>
          <a:p>
            <a:pPr marL="171450" lvl="0" indent="-171450">
              <a:buFont typeface="Arial" pitchFamily="34" charset="0"/>
              <a:buChar char="•"/>
            </a:pPr>
            <a:r>
              <a:rPr lang="en-US" sz="1000" kern="1200" baseline="0" dirty="0" smtClean="0">
                <a:solidFill>
                  <a:schemeClr val="tx1"/>
                </a:solidFill>
                <a:effectLst/>
                <a:latin typeface="Arial" charset="0"/>
                <a:ea typeface="+mn-ea"/>
                <a:cs typeface="+mn-cs"/>
              </a:rPr>
              <a:t>Implement Domain Isolation</a:t>
            </a:r>
            <a:endParaRPr lang="en-US" sz="1000" kern="1200" dirty="0" smtClean="0">
              <a:solidFill>
                <a:schemeClr val="tx1"/>
              </a:solidFill>
              <a:effectLst/>
              <a:latin typeface="Arial" charset="0"/>
              <a:ea typeface="+mn-ea"/>
              <a:cs typeface="+mn-cs"/>
            </a:endParaRPr>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9: Planning Network Access</a:t>
            </a:r>
            <a:endParaRPr lang="en-US" dirty="0" smtClean="0"/>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14325" y="2129051"/>
            <a:ext cx="6286500" cy="6899062"/>
          </a:xfrm>
        </p:spPr>
        <p:txBody>
          <a:bodyPr/>
          <a:lstStyle/>
          <a:p>
            <a:pPr marL="190500" indent="-190500">
              <a:buFontTx/>
              <a:buChar char="•"/>
            </a:pPr>
            <a:r>
              <a:rPr lang="en-US" altLang="zh-TW" dirty="0" smtClean="0"/>
              <a:t>Students should be familiar with the DNS name resolution process, which you can test by simply asking how name resolution process works. When you get the answer, extend the explanation of DNS name resolution with the introduction of NRPT and how it is used during name resolution. </a:t>
            </a:r>
          </a:p>
          <a:p>
            <a:pPr marL="190500" indent="-190500">
              <a:buFontTx/>
              <a:buChar char="•"/>
            </a:pPr>
            <a:r>
              <a:rPr lang="en-US" altLang="zh-TW" dirty="0" smtClean="0"/>
              <a:t>Mention that the Name Resolution Policy Table is a feature in Windows Server 2008 R2 and Windows 7 and it is controlled through Group Policy. Provide an example of how NRPT can be beneficial if you are using DirectAccess or a VPN connection to the corporate intranet.</a:t>
            </a:r>
            <a:endParaRPr lang="en-US" altLang="zh-TW" b="1" dirty="0" smtClean="0"/>
          </a:p>
          <a:p>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30</a:t>
            </a:fld>
            <a:endParaRPr lang="en-US" dirty="0"/>
          </a:p>
        </p:txBody>
      </p:sp>
      <p:sp>
        <p:nvSpPr>
          <p:cNvPr id="7"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a:t>Module </a:t>
            </a:r>
            <a:r>
              <a:rPr lang="en-GB" dirty="0" smtClean="0"/>
              <a:t>9: </a:t>
            </a:r>
            <a:r>
              <a:rPr lang="en-GB" dirty="0"/>
              <a:t>Planning Network Access</a:t>
            </a:r>
            <a:endParaRPr lang="en-US" dirty="0"/>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extLst>
      <p:ext uri="{BB962C8B-B14F-4D97-AF65-F5344CB8AC3E}">
        <p14:creationId xmlns:p14="http://schemas.microsoft.com/office/powerpoint/2010/main" val="310570123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14325" y="2006930"/>
            <a:ext cx="6286500" cy="7021183"/>
          </a:xfrm>
        </p:spPr>
        <p:txBody>
          <a:bodyPr/>
          <a:lstStyle/>
          <a:p>
            <a:r>
              <a:rPr lang="en-US" dirty="0" smtClean="0"/>
              <a:t>A DirectAccess</a:t>
            </a:r>
            <a:r>
              <a:rPr lang="en-US" baseline="0" dirty="0" smtClean="0"/>
              <a:t> client starts up on the intranet. When it starts, it assumes that it is not connected to the intranet: the NRPT has DirectAccess-based rules, Connection Security rules for DirectAccess tunnels are active.</a:t>
            </a:r>
          </a:p>
          <a:p>
            <a:endParaRPr lang="en-US" baseline="0" dirty="0" smtClean="0"/>
          </a:p>
          <a:p>
            <a:r>
              <a:rPr lang="en-US" baseline="0" dirty="0" smtClean="0"/>
              <a:t>1. The DirectAccess client tries to resolve the FQDN of the network location server URL.</a:t>
            </a:r>
          </a:p>
          <a:p>
            <a:r>
              <a:rPr lang="en-US" baseline="0" dirty="0" smtClean="0"/>
              <a:t>Because the FQDN of the network location server URL corresponds to an exemption rule in the NRPT, the DirectAccess client sends the DNS query to a locally-configured DNS server (an intranet-based DNS server). The intranet DNS server resolves the name.</a:t>
            </a:r>
          </a:p>
          <a:p>
            <a:r>
              <a:rPr lang="en-US" baseline="0" dirty="0" smtClean="0"/>
              <a:t>2. The DirectAccess client accesses the HTTPS-based URL of the network location server, during which it obtains the certificate of the network location server.</a:t>
            </a:r>
          </a:p>
          <a:p>
            <a:r>
              <a:rPr lang="en-US" baseline="0" dirty="0" smtClean="0"/>
              <a:t>3. Based on the </a:t>
            </a:r>
            <a:r>
              <a:rPr lang="en-US" b="1" baseline="0" dirty="0" smtClean="0"/>
              <a:t>CRL Distribution Points </a:t>
            </a:r>
            <a:r>
              <a:rPr lang="en-US" baseline="0" dirty="0" smtClean="0"/>
              <a:t>field of the network location server’s certificate, the DirectAccess client checks the CRL revocation files in the CRL distribution point to determine if the network location server’s certificate has been revoked.</a:t>
            </a:r>
          </a:p>
          <a:p>
            <a:r>
              <a:rPr lang="en-US" baseline="0" dirty="0" smtClean="0"/>
              <a:t>4. Based on an HTTP 200 Success of the network location server URL (successful access and certificate authentication and revocation check), the DirectAccess client removes the DirectAccess rules in the NRPT.</a:t>
            </a:r>
          </a:p>
          <a:p>
            <a:r>
              <a:rPr lang="en-US" baseline="0" dirty="0" smtClean="0"/>
              <a:t>5. The DirectAccess client computer attempts to locate and log on to the Active Directory domain using its computer account.</a:t>
            </a:r>
          </a:p>
          <a:p>
            <a:r>
              <a:rPr lang="en-US" baseline="0" dirty="0" smtClean="0"/>
              <a:t>Because there are no longer any DirectAccess rules in the NRPT, all DNS queries are sent through interface-configured DNS servers (intranet DNS servers).</a:t>
            </a:r>
          </a:p>
          <a:p>
            <a:r>
              <a:rPr lang="en-US" baseline="0" dirty="0" smtClean="0"/>
              <a:t>6. Based on the successful computer logon to the domain, the DirectAccess client assigns the Domain profile to the attached network.</a:t>
            </a:r>
          </a:p>
          <a:p>
            <a:r>
              <a:rPr lang="en-US" baseline="0" dirty="0" smtClean="0"/>
              <a:t>Because the DirectAccess connection security tunnel rules are scoped for the Public and Private profiles, they are removed from the list of active Connection Security rules.</a:t>
            </a:r>
          </a:p>
          <a:p>
            <a:endParaRPr lang="en-US" baseline="0" dirty="0" smtClean="0"/>
          </a:p>
          <a:p>
            <a:r>
              <a:rPr lang="en-US" baseline="0" dirty="0" smtClean="0"/>
              <a:t>Result:</a:t>
            </a:r>
          </a:p>
          <a:p>
            <a:r>
              <a:rPr lang="en-US" baseline="0" dirty="0" smtClean="0"/>
              <a:t>The DirectAccess client has successfully determined that it is connected to its intranet and does not use DirectAccess settings (NRPT rules or Connection Security tunnel rules). It can access intranet resources normally. It can also access Internet resources through normal means, such as a proxy server (not shown).</a:t>
            </a:r>
          </a:p>
          <a:p>
            <a:endParaRPr lang="en-US" baseline="0"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31</a:t>
            </a:fld>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
        <p:nvSpPr>
          <p:cNvPr id="7"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a:t>Module </a:t>
            </a:r>
            <a:r>
              <a:rPr lang="en-GB" dirty="0" smtClean="0"/>
              <a:t>9: </a:t>
            </a:r>
            <a:r>
              <a:rPr lang="en-GB" dirty="0"/>
              <a:t>Planning Network Access</a:t>
            </a:r>
            <a:endParaRPr lang="en-US" dirty="0"/>
          </a:p>
        </p:txBody>
      </p:sp>
    </p:spTree>
    <p:extLst>
      <p:ext uri="{BB962C8B-B14F-4D97-AF65-F5344CB8AC3E}">
        <p14:creationId xmlns:p14="http://schemas.microsoft.com/office/powerpoint/2010/main" val="40797785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Use the slide build to go</a:t>
            </a:r>
            <a:r>
              <a:rPr lang="en-US" baseline="0" dirty="0" smtClean="0"/>
              <a:t> through the following processes:</a:t>
            </a:r>
          </a:p>
          <a:p>
            <a:endParaRPr lang="en-US" baseline="0" dirty="0" smtClean="0"/>
          </a:p>
          <a:p>
            <a:r>
              <a:rPr lang="en-US" b="1" baseline="0" dirty="0" smtClean="0"/>
              <a:t>Use the first build to describe how </a:t>
            </a:r>
            <a:r>
              <a:rPr lang="en-US" sz="1000" b="1" kern="1200" dirty="0" smtClean="0">
                <a:solidFill>
                  <a:schemeClr val="tx1"/>
                </a:solidFill>
                <a:effectLst/>
                <a:latin typeface="Arial" charset="0"/>
                <a:ea typeface="+mn-ea"/>
                <a:cs typeface="+mn-cs"/>
              </a:rPr>
              <a:t>the DirectAccess client attempts to access the network location server</a:t>
            </a:r>
            <a:r>
              <a:rPr lang="en-US" b="1" baseline="0" dirty="0" smtClean="0"/>
              <a:t>:</a:t>
            </a:r>
          </a:p>
          <a:p>
            <a:pPr marL="228600" lvl="0" indent="-228600">
              <a:buFont typeface="+mj-lt"/>
              <a:buAutoNum type="arabicPeriod"/>
            </a:pPr>
            <a:r>
              <a:rPr lang="en-US" sz="1000" kern="1200" dirty="0" smtClean="0">
                <a:solidFill>
                  <a:schemeClr val="tx1"/>
                </a:solidFill>
                <a:effectLst/>
                <a:latin typeface="Arial" charset="0"/>
                <a:ea typeface="+mn-ea"/>
                <a:cs typeface="+mn-cs"/>
              </a:rPr>
              <a:t>The DirectAccess client attempts to access the network location server. The client tries to resolve the FQDN of the network location server URL. Because the FQDN of the network location server URL corresponds to an exemption rule in the NRPT, the DirectAccess client sends the DNS query to a locally-configured DNS server (an Internet-based DNS server). The Internet DNS server cannot resolve the name. </a:t>
            </a:r>
          </a:p>
          <a:p>
            <a:pPr marL="228600" lvl="0" indent="-228600">
              <a:buFont typeface="+mj-lt"/>
              <a:buAutoNum type="arabicPeriod"/>
            </a:pPr>
            <a:r>
              <a:rPr lang="en-US" sz="1000" kern="1200" dirty="0" smtClean="0">
                <a:solidFill>
                  <a:schemeClr val="tx1"/>
                </a:solidFill>
                <a:effectLst/>
                <a:latin typeface="Arial" charset="0"/>
                <a:ea typeface="+mn-ea"/>
                <a:cs typeface="+mn-cs"/>
              </a:rPr>
              <a:t>The DirectAccess client keeps the DirectAccess rules in the NRPT. </a:t>
            </a:r>
          </a:p>
          <a:p>
            <a:pPr marL="228600" lvl="0" indent="-228600">
              <a:buFont typeface="+mj-lt"/>
              <a:buAutoNum type="arabicPeriod"/>
            </a:pPr>
            <a:r>
              <a:rPr lang="en-US" sz="1000" kern="1200" dirty="0" smtClean="0">
                <a:solidFill>
                  <a:schemeClr val="tx1"/>
                </a:solidFill>
                <a:effectLst/>
                <a:latin typeface="Arial" charset="0"/>
                <a:ea typeface="+mn-ea"/>
                <a:cs typeface="+mn-cs"/>
              </a:rPr>
              <a:t>Because the network location server was not found, the DirectAccess client applies the Public or Private profile to the attached network. </a:t>
            </a:r>
          </a:p>
          <a:p>
            <a:pPr marL="228600" lvl="0" indent="-228600">
              <a:buFont typeface="+mj-lt"/>
              <a:buAutoNum type="arabicPeriod"/>
            </a:pPr>
            <a:r>
              <a:rPr lang="en-US" sz="1000" kern="1200" dirty="0" smtClean="0">
                <a:solidFill>
                  <a:schemeClr val="tx1"/>
                </a:solidFill>
                <a:effectLst/>
                <a:latin typeface="Arial" charset="0"/>
                <a:ea typeface="+mn-ea"/>
                <a:cs typeface="+mn-cs"/>
              </a:rPr>
              <a:t>The Connection Security tunnel rules for DirectAccess, scoped for the Public and Private profiles, remain.</a:t>
            </a:r>
            <a:endParaRPr lang="en-GB" sz="1000" kern="1200" dirty="0" smtClean="0">
              <a:solidFill>
                <a:schemeClr val="tx1"/>
              </a:solidFill>
              <a:effectLst/>
              <a:latin typeface="Arial" charset="0"/>
              <a:ea typeface="+mn-ea"/>
              <a:cs typeface="+mn-cs"/>
            </a:endParaRPr>
          </a:p>
          <a:p>
            <a:endParaRPr lang="en-US"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Result</a:t>
            </a:r>
            <a:r>
              <a:rPr lang="en-US" sz="1000" kern="1200" dirty="0" smtClean="0">
                <a:solidFill>
                  <a:schemeClr val="tx1"/>
                </a:solidFill>
                <a:effectLst/>
                <a:latin typeface="Arial" charset="0"/>
                <a:ea typeface="+mn-ea"/>
                <a:cs typeface="+mn-cs"/>
              </a:rPr>
              <a:t>: The DirectAccess client has the NRPT rules and Connection Security rules to access intranet resources across the Internet through the DirectAccess server.</a:t>
            </a:r>
            <a:endParaRPr lang="en-GB" sz="1000" kern="1200" dirty="0" smtClean="0">
              <a:solidFill>
                <a:schemeClr val="tx1"/>
              </a:solidFill>
              <a:effectLst/>
              <a:latin typeface="Arial" charset="0"/>
              <a:ea typeface="+mn-ea"/>
              <a:cs typeface="+mn-cs"/>
            </a:endParaRPr>
          </a:p>
          <a:p>
            <a:endParaRPr lang="en-US" dirty="0" smtClean="0"/>
          </a:p>
          <a:p>
            <a:pPr marL="0" marR="0" indent="0" algn="l" defTabSz="914400" rtl="0" eaLnBrk="0" fontAlgn="base" latinLnBrk="0" hangingPunct="0">
              <a:lnSpc>
                <a:spcPct val="100000"/>
              </a:lnSpc>
              <a:spcBef>
                <a:spcPct val="0"/>
              </a:spcBef>
              <a:spcAft>
                <a:spcPct val="60000"/>
              </a:spcAft>
              <a:buClrTx/>
              <a:buSzTx/>
              <a:buFontTx/>
              <a:buNone/>
              <a:tabLst/>
              <a:defRPr/>
            </a:pPr>
            <a:endParaRPr lang="en-US" baseline="0" dirty="0" smtClean="0"/>
          </a:p>
          <a:p>
            <a:endParaRPr lang="en-US" baseline="0" dirty="0" smtClean="0"/>
          </a:p>
          <a:p>
            <a:endParaRPr lang="en-US" dirty="0" smtClean="0"/>
          </a:p>
          <a:p>
            <a:endParaRPr lang="en-US" baseline="0"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32</a:t>
            </a:fld>
            <a:endParaRPr lang="en-US" dirty="0"/>
          </a:p>
        </p:txBody>
      </p:sp>
      <p:sp>
        <p:nvSpPr>
          <p:cNvPr id="5" name="Header Placeholder 4"/>
          <p:cNvSpPr>
            <a:spLocks noGrp="1"/>
          </p:cNvSpPr>
          <p:nvPr>
            <p:ph type="hdr" sz="quarter" idx="11"/>
          </p:nvPr>
        </p:nvSpPr>
        <p:spPr/>
        <p:txBody>
          <a:bodyPr/>
          <a:lstStyle/>
          <a:p>
            <a:r>
              <a:rPr lang="en-GB" dirty="0"/>
              <a:t>Module </a:t>
            </a:r>
            <a:r>
              <a:rPr lang="en-GB" dirty="0" smtClean="0"/>
              <a:t>9: </a:t>
            </a:r>
            <a:r>
              <a:rPr lang="en-GB" dirty="0"/>
              <a:t>Planning Network Access</a:t>
            </a: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276432990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60000"/>
              </a:spcAft>
              <a:buClrTx/>
              <a:buSzTx/>
              <a:buFontTx/>
              <a:buNone/>
              <a:tabLst/>
              <a:defRPr/>
            </a:pPr>
            <a:r>
              <a:rPr lang="en-US" b="1" baseline="0" dirty="0" smtClean="0"/>
              <a:t>Use the second build to describe how the </a:t>
            </a:r>
            <a:r>
              <a:rPr lang="en-US" sz="1000" b="1" kern="1200" dirty="0" smtClean="0">
                <a:solidFill>
                  <a:schemeClr val="tx1"/>
                </a:solidFill>
                <a:effectLst/>
                <a:latin typeface="Arial" charset="0"/>
                <a:ea typeface="+mn-ea"/>
                <a:cs typeface="+mn-cs"/>
              </a:rPr>
              <a:t>DirectAccess client attempts to locate a domain controller</a:t>
            </a:r>
            <a:r>
              <a:rPr lang="en-US" b="1" baseline="0" dirty="0" smtClean="0"/>
              <a:t>:</a:t>
            </a:r>
          </a:p>
          <a:p>
            <a:r>
              <a:rPr lang="en-US" sz="1000" kern="1200" dirty="0" smtClean="0">
                <a:solidFill>
                  <a:schemeClr val="tx1"/>
                </a:solidFill>
                <a:effectLst/>
                <a:latin typeface="Arial" charset="0"/>
                <a:ea typeface="+mn-ea"/>
                <a:cs typeface="+mn-cs"/>
              </a:rPr>
              <a:t>After starting up and determining its network location, the DirectAccess client attempts to locate and log on to a domain controller. This process creates the infrastructure tunnel to the DirectAccess server.</a:t>
            </a:r>
          </a:p>
          <a:p>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The DNS name for the domain controller matches the intranet namespace rule in the NRPT, which specifies the IPv6 address of the intranet DNS server. The DNS client service constructs the DNS name query that is addressed to the IPv6 address of the intranet DNS server and hands it off to the TCP/IP stack for sending.</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Before sending the packet, the TCP/IP stack checks to determine whether there are Windows Firewall outgoing rules or Connection Security rules for the packet. </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Because the destination IPv6 address in the DNS name query matches a Connection Security rule that corresponds with the infrastructure tunnel, the DirectAccess client uses AuthIP and IPSec to negotiate and authenticate an encrypted IPSec tunnel to the DirectAccess server. The DirectAccess client authenticates itself with its installed computer certificate and its NTLM credentials.</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The DirectAccess client sends the DNS name query through the infrastructure tunnel to the DirectAccess server.</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The DirectAccess server forwards the DNS name query to the intranet DNS server, which responds. The DNS name query response is sent back to the DirectAccess server and back through the infrastructure tunnel to the DirectAccess client.</a:t>
            </a:r>
            <a:endParaRPr lang="en-GB" sz="1000" kern="1200" dirty="0" smtClean="0">
              <a:solidFill>
                <a:schemeClr val="tx1"/>
              </a:solidFill>
              <a:effectLst/>
              <a:latin typeface="Arial" charset="0"/>
              <a:ea typeface="+mn-ea"/>
              <a:cs typeface="+mn-cs"/>
            </a:endParaRPr>
          </a:p>
          <a:p>
            <a:pPr marL="228600" indent="-228600">
              <a:buFont typeface="+mj-lt"/>
              <a:buAutoNum type="arabicPeriod"/>
            </a:pPr>
            <a:endParaRPr lang="en-US" sz="1000" kern="1200" dirty="0" smtClean="0">
              <a:solidFill>
                <a:schemeClr val="tx1"/>
              </a:solidFill>
              <a:effectLst/>
              <a:latin typeface="Arial" charset="0"/>
              <a:ea typeface="+mn-ea"/>
              <a:cs typeface="+mn-cs"/>
            </a:endParaRPr>
          </a:p>
          <a:p>
            <a:pPr marL="0" indent="0">
              <a:buFont typeface="+mj-lt"/>
              <a:buNone/>
            </a:pP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Subsequent domain logon traffic goes through the infrastructure tunnel. When the user on the DirectAccess client logs on, the domain logon traffic goes through the infrastructure tunnel.</a:t>
            </a:r>
            <a:endParaRPr lang="en-GB" sz="1000" kern="1200" dirty="0" smtClean="0">
              <a:solidFill>
                <a:schemeClr val="tx1"/>
              </a:solidFill>
              <a:effectLst/>
              <a:latin typeface="Arial" charset="0"/>
              <a:ea typeface="+mn-ea"/>
              <a:cs typeface="+mn-cs"/>
            </a:endParaRPr>
          </a:p>
          <a:p>
            <a:endParaRPr lang="en-US" baseline="0" dirty="0" smtClean="0"/>
          </a:p>
          <a:p>
            <a:endParaRPr lang="en-US" baseline="0"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33</a:t>
            </a:fld>
            <a:endParaRPr lang="en-US" dirty="0"/>
          </a:p>
        </p:txBody>
      </p:sp>
      <p:sp>
        <p:nvSpPr>
          <p:cNvPr id="5" name="Header Placeholder 4"/>
          <p:cNvSpPr>
            <a:spLocks noGrp="1"/>
          </p:cNvSpPr>
          <p:nvPr>
            <p:ph type="hdr" sz="quarter" idx="11"/>
          </p:nvPr>
        </p:nvSpPr>
        <p:spPr/>
        <p:txBody>
          <a:bodyPr/>
          <a:lstStyle/>
          <a:p>
            <a:r>
              <a:rPr lang="en-GB" dirty="0"/>
              <a:t>Module </a:t>
            </a:r>
            <a:r>
              <a:rPr lang="en-GB" dirty="0" smtClean="0"/>
              <a:t>9: </a:t>
            </a:r>
            <a:r>
              <a:rPr lang="en-GB" dirty="0"/>
              <a:t>Planning Network Access</a:t>
            </a: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110980507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t>Use the third build to describe how the </a:t>
            </a:r>
            <a:r>
              <a:rPr lang="en-US" sz="1000" b="1" kern="1200" dirty="0" smtClean="0">
                <a:solidFill>
                  <a:schemeClr val="tx1"/>
                </a:solidFill>
                <a:effectLst/>
                <a:latin typeface="Arial" charset="0"/>
                <a:ea typeface="+mn-ea"/>
                <a:cs typeface="+mn-cs"/>
              </a:rPr>
              <a:t>DirectAccess client attempts to access intranet resources</a:t>
            </a:r>
            <a:r>
              <a:rPr lang="en-US" b="1" baseline="0" dirty="0" smtClean="0"/>
              <a:t>:</a:t>
            </a:r>
          </a:p>
          <a:p>
            <a:r>
              <a:rPr lang="en-US" sz="1000" kern="1200" dirty="0" smtClean="0">
                <a:solidFill>
                  <a:schemeClr val="tx1"/>
                </a:solidFill>
                <a:effectLst/>
                <a:latin typeface="Arial" charset="0"/>
                <a:ea typeface="+mn-ea"/>
                <a:cs typeface="+mn-cs"/>
              </a:rPr>
              <a:t>The first time that the DirectAccess client sends traffic to an intranet location that is not on the list of destinations for the infrastructure tunnel (such as an email server), the following occurs:</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The application or process attempting to communicate constructs a message or payload and hands it off to the TCP/IP stack for sending.</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Before sending the packet, the TCP/IP stack checks to determine whether there are Windows Firewall outgoing rules or Connection Security rules for the packet. </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Because the destination IPv6 address matches the Connection Security rule that corresponds with the intranet tunnel (which specifies the IPv6 address space of the entire intranet), the DirectAccess client uses AuthIP and IPSec to negotiate and authenticate an additional IPSec tunnel to the DirectAccess server. The DirectAccess client authenticates itself with its installed computer certificate and the user account’s Kerberos credentials.</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The DirectAccess client sends the packet through the intranet tunnel to the DirectAccess server.</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The DirectAccess server forwards the packet to the intranet resources, which responds. The response is sent back to the DirectAccess server and back through the intranet tunnel to the DirectAccess client.</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 </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Subsequent intranet access traffic, which does not match an intranet destination in the infrastructure tunnel Connection Security rule, goes through the intranet tunnel.</a:t>
            </a:r>
            <a:endParaRPr lang="en-GB" sz="1000" kern="1200" dirty="0" smtClean="0">
              <a:solidFill>
                <a:schemeClr val="tx1"/>
              </a:solidFill>
              <a:effectLst/>
              <a:latin typeface="Arial" charset="0"/>
              <a:ea typeface="+mn-ea"/>
              <a:cs typeface="+mn-cs"/>
            </a:endParaRPr>
          </a:p>
          <a:p>
            <a:endParaRPr lang="en-US" baseline="0" dirty="0" smtClean="0"/>
          </a:p>
          <a:p>
            <a:endParaRPr lang="en-US" baseline="0" dirty="0" smtClean="0"/>
          </a:p>
          <a:p>
            <a:endParaRPr lang="en-US" dirty="0" smtClean="0"/>
          </a:p>
          <a:p>
            <a:pPr marL="0" marR="0" indent="0" algn="l" defTabSz="914400" rtl="0" eaLnBrk="0" fontAlgn="base" latinLnBrk="0" hangingPunct="0">
              <a:lnSpc>
                <a:spcPct val="100000"/>
              </a:lnSpc>
              <a:spcBef>
                <a:spcPct val="0"/>
              </a:spcBef>
              <a:spcAft>
                <a:spcPct val="6000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34</a:t>
            </a:fld>
            <a:endParaRPr lang="en-US" dirty="0"/>
          </a:p>
        </p:txBody>
      </p:sp>
      <p:sp>
        <p:nvSpPr>
          <p:cNvPr id="5" name="Header Placeholder 4"/>
          <p:cNvSpPr>
            <a:spLocks noGrp="1"/>
          </p:cNvSpPr>
          <p:nvPr>
            <p:ph type="hdr" sz="quarter" idx="11"/>
          </p:nvPr>
        </p:nvSpPr>
        <p:spPr/>
        <p:txBody>
          <a:bodyPr/>
          <a:lstStyle/>
          <a:p>
            <a:r>
              <a:rPr lang="en-GB" dirty="0"/>
              <a:t>Module </a:t>
            </a:r>
            <a:r>
              <a:rPr lang="en-GB" dirty="0" smtClean="0"/>
              <a:t>9: </a:t>
            </a:r>
            <a:r>
              <a:rPr lang="en-GB" dirty="0"/>
              <a:t>Planning Network Access</a:t>
            </a: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291059403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60000"/>
              </a:spcAft>
              <a:buClrTx/>
              <a:buSzTx/>
              <a:buFontTx/>
              <a:buNone/>
              <a:tabLst/>
              <a:defRPr/>
            </a:pPr>
            <a:r>
              <a:rPr lang="en-US" b="1" baseline="0" dirty="0" smtClean="0"/>
              <a:t>Use the fourth build to describe how the </a:t>
            </a:r>
            <a:r>
              <a:rPr lang="en-US" sz="1000" b="1" kern="1200" dirty="0" smtClean="0">
                <a:solidFill>
                  <a:schemeClr val="tx1"/>
                </a:solidFill>
                <a:effectLst/>
                <a:latin typeface="Arial" charset="0"/>
                <a:ea typeface="+mn-ea"/>
                <a:cs typeface="+mn-cs"/>
              </a:rPr>
              <a:t>DirectAccess client attempts to access Internet resources</a:t>
            </a:r>
            <a:r>
              <a:rPr lang="en-US" b="1" baseline="0" dirty="0" smtClean="0"/>
              <a:t>:</a:t>
            </a:r>
          </a:p>
          <a:p>
            <a:pPr lvl="0"/>
            <a:r>
              <a:rPr lang="en-US" sz="1000" kern="1200" dirty="0" smtClean="0">
                <a:solidFill>
                  <a:schemeClr val="tx1"/>
                </a:solidFill>
                <a:effectLst/>
                <a:latin typeface="Arial" charset="0"/>
                <a:ea typeface="+mn-ea"/>
                <a:cs typeface="+mn-cs"/>
              </a:rPr>
              <a:t>When the user or a process on the DirectAccess client attempts to access an Internet resource (such as an Internet web server), the following occurs:</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The DNS Client service passes the DNS name for the Internet resource through the NRPT. There are no matches. The DNS Client service constructs the DNS name query that</a:t>
            </a:r>
            <a:r>
              <a:rPr lang="en-US" sz="1000" kern="1200" baseline="0" dirty="0" smtClean="0">
                <a:solidFill>
                  <a:schemeClr val="tx1"/>
                </a:solidFill>
                <a:effectLst/>
                <a:latin typeface="Arial" charset="0"/>
                <a:ea typeface="+mn-ea"/>
                <a:cs typeface="+mn-cs"/>
              </a:rPr>
              <a:t> is </a:t>
            </a:r>
            <a:r>
              <a:rPr lang="en-US" sz="1000" kern="1200" dirty="0" smtClean="0">
                <a:solidFill>
                  <a:schemeClr val="tx1"/>
                </a:solidFill>
                <a:effectLst/>
                <a:latin typeface="Arial" charset="0"/>
                <a:ea typeface="+mn-ea"/>
                <a:cs typeface="+mn-cs"/>
              </a:rPr>
              <a:t>addressed to the IP address of an interface-configured Internet DNS server and hands it off to the TCP/IP stack for sending.</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Before sending the packet, the TCP/IP stack checks to determine whether there are Windows Firewall outgoing rules or Connection Security rules for the packet. </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Because the destination IP address in the DNS name query does not match the Connection Security rules for the tunnels to the DirectAccess server, the DirectAccess client sends the DNS name query normally.</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The Internet DNS server responds with the IP address of the Internet resource.</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The user application or process constructs the first packet to send to the Internet resource. Before sending the packet, the TCP/IP stack checks to determine whether there are Windows Firewall outgoing rules or Connection Security rules for the packet. </a:t>
            </a:r>
            <a:endParaRPr lang="en-GB"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Because the destination IP address in the DNS name query does not match the Connection Security rules for the tunnels to the DirectAccess server, the DirectAccess client sends the packet normally.</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 </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Subsequent Internet resource traffic, which does not match a destination in either the infrastructure intranet tunnel Connection Security rules, is sent and received normally. </a:t>
            </a:r>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35</a:t>
            </a:fld>
            <a:endParaRPr lang="en-US" dirty="0"/>
          </a:p>
        </p:txBody>
      </p:sp>
      <p:sp>
        <p:nvSpPr>
          <p:cNvPr id="5" name="Header Placeholder 4"/>
          <p:cNvSpPr>
            <a:spLocks noGrp="1"/>
          </p:cNvSpPr>
          <p:nvPr>
            <p:ph type="hdr" sz="quarter" idx="11"/>
          </p:nvPr>
        </p:nvSpPr>
        <p:spPr/>
        <p:txBody>
          <a:bodyPr/>
          <a:lstStyle/>
          <a:p>
            <a:r>
              <a:rPr lang="en-GB" dirty="0"/>
              <a:t>Module </a:t>
            </a:r>
            <a:r>
              <a:rPr lang="en-GB" dirty="0" smtClean="0"/>
              <a:t>9: </a:t>
            </a:r>
            <a:r>
              <a:rPr lang="en-GB" dirty="0"/>
              <a:t>Planning Network Access</a:t>
            </a: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37301426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14325" y="2210937"/>
            <a:ext cx="6286500" cy="6817176"/>
          </a:xfrm>
        </p:spPr>
        <p:txBody>
          <a:bodyPr/>
          <a:lstStyle/>
          <a:p>
            <a:pPr marL="0" indent="0">
              <a:buFontTx/>
              <a:buNone/>
            </a:pPr>
            <a:r>
              <a:rPr lang="en-US" dirty="0" smtClean="0"/>
              <a:t>Demonstrate the installation and configuration of DirectAccess. You can either show the videos and highlight important sections or show the steps hands-on using the detailed step list provided in the handbook.</a:t>
            </a:r>
          </a:p>
          <a:p>
            <a:pPr marL="166688" indent="-166688">
              <a:buFontTx/>
              <a:buChar char="•"/>
            </a:pPr>
            <a:endParaRPr lang="en-US" dirty="0" smtClean="0"/>
          </a:p>
          <a:p>
            <a:pPr marL="166688" indent="-166688">
              <a:buFontTx/>
              <a:buChar char="•"/>
            </a:pPr>
            <a:r>
              <a:rPr lang="en-US" dirty="0" smtClean="0"/>
              <a:t>Give an overview of DirectAccess configuration on the server and on the client. Remind students that they must install the DirectAccess Management feature on the DirectAccess server. This server must have at least two network adapters, with two consecutive IP addresses on the Internet interface. IPv6 must be enabled on the DirectAccess server and client, and the firewall must allow ICMP Echo traffic.</a:t>
            </a:r>
            <a:br>
              <a:rPr lang="en-US" dirty="0" smtClean="0"/>
            </a:br>
            <a:r>
              <a:rPr lang="en-US" dirty="0" smtClean="0"/>
              <a:t> </a:t>
            </a:r>
          </a:p>
          <a:p>
            <a:pPr marL="166688" indent="-166688">
              <a:buFontTx/>
              <a:buChar char="•"/>
            </a:pPr>
            <a:r>
              <a:rPr lang="en-US" dirty="0" smtClean="0"/>
              <a:t>Mention that students also need to create a security group and add all client computer accounts as members. Also, the PKI infrastructure and CRL distribution point must be accessible. The main steps of the server and client configuration will be performed in the next two topics as demonstrations.</a:t>
            </a:r>
            <a:endParaRPr lang="en-US" b="1" dirty="0" smtClean="0"/>
          </a:p>
          <a:p>
            <a:pPr marL="171450" indent="-171450"/>
            <a:endParaRPr lang="en-GB" dirty="0" smtClean="0"/>
          </a:p>
          <a:p>
            <a:pPr marL="171450" indent="-171450"/>
            <a:r>
              <a:rPr lang="en-GB" b="1" dirty="0" smtClean="0"/>
              <a:t>Video References:</a:t>
            </a:r>
          </a:p>
          <a:p>
            <a:pPr marL="171450" indent="-171450">
              <a:buFont typeface="Arial" pitchFamily="34" charset="0"/>
              <a:buChar char="•"/>
            </a:pPr>
            <a:r>
              <a:rPr lang="en-GB" dirty="0" smtClean="0"/>
              <a:t>For </a:t>
            </a:r>
            <a:r>
              <a:rPr lang="en-US" b="1" dirty="0" smtClean="0"/>
              <a:t>Configure the AD DS domain controller and DNS</a:t>
            </a:r>
            <a:r>
              <a:rPr lang="en-US" b="0" dirty="0" smtClean="0"/>
              <a:t>, play the</a:t>
            </a:r>
            <a:r>
              <a:rPr lang="en-US" b="0" baseline="0" dirty="0" smtClean="0"/>
              <a:t> linked WMV file </a:t>
            </a:r>
            <a:r>
              <a:rPr lang="en-US" b="1" baseline="0" dirty="0" smtClean="0"/>
              <a:t>6433A_DirectAccessDemo_Task1.WMV</a:t>
            </a:r>
            <a:r>
              <a:rPr lang="en-US" b="0" baseline="0" dirty="0" smtClean="0"/>
              <a:t>.</a:t>
            </a:r>
            <a:endParaRPr lang="en-US" b="0" dirty="0" smtClean="0"/>
          </a:p>
          <a:p>
            <a:pPr marL="171450" indent="-171450">
              <a:buFont typeface="Arial" pitchFamily="34" charset="0"/>
              <a:buChar char="•"/>
            </a:pPr>
            <a:r>
              <a:rPr lang="en-GB" dirty="0" smtClean="0"/>
              <a:t>For </a:t>
            </a:r>
            <a:r>
              <a:rPr lang="en-US" b="1" dirty="0" smtClean="0"/>
              <a:t>Configure the PKI environment</a:t>
            </a:r>
            <a:r>
              <a:rPr lang="en-US" b="0" dirty="0" smtClean="0"/>
              <a:t>, play the</a:t>
            </a:r>
            <a:r>
              <a:rPr lang="en-US" b="0" baseline="0" dirty="0" smtClean="0"/>
              <a:t> linked WMV file </a:t>
            </a:r>
            <a:r>
              <a:rPr lang="en-US" b="1" baseline="0" dirty="0" smtClean="0"/>
              <a:t>6433A_DirectAccessDemo_Task2.WMV</a:t>
            </a:r>
            <a:r>
              <a:rPr lang="en-US" b="0" baseline="0" dirty="0" smtClean="0"/>
              <a:t>.</a:t>
            </a:r>
            <a:endParaRPr lang="en-US" b="0" dirty="0" smtClean="0"/>
          </a:p>
          <a:p>
            <a:pPr marL="171450" indent="-171450">
              <a:buFont typeface="Arial" pitchFamily="34" charset="0"/>
              <a:buChar char="•"/>
            </a:pPr>
            <a:r>
              <a:rPr lang="en-GB" dirty="0" smtClean="0"/>
              <a:t>For </a:t>
            </a:r>
            <a:r>
              <a:rPr lang="en-US" b="1" dirty="0" smtClean="0"/>
              <a:t>Configure the DirectAccess clients and test Intranet and Internet Access</a:t>
            </a:r>
            <a:r>
              <a:rPr lang="en-US" b="0" dirty="0" smtClean="0"/>
              <a:t>, play the</a:t>
            </a:r>
            <a:r>
              <a:rPr lang="en-US" b="0" baseline="0" dirty="0" smtClean="0"/>
              <a:t> linked WMV file </a:t>
            </a:r>
            <a:r>
              <a:rPr lang="en-US" b="1" baseline="0" dirty="0" smtClean="0"/>
              <a:t>6433A_DirectAccessDemo_Task3.WMV</a:t>
            </a:r>
            <a:r>
              <a:rPr lang="en-US" b="0" baseline="0" dirty="0" smtClean="0"/>
              <a:t>.</a:t>
            </a:r>
            <a:endParaRPr lang="en-US" b="0" dirty="0" smtClean="0"/>
          </a:p>
          <a:p>
            <a:pPr marL="171450" indent="-171450">
              <a:buFont typeface="Arial" pitchFamily="34" charset="0"/>
              <a:buChar char="•"/>
            </a:pPr>
            <a:r>
              <a:rPr lang="en-GB" dirty="0" smtClean="0"/>
              <a:t>For </a:t>
            </a:r>
            <a:r>
              <a:rPr lang="en-US" b="1" dirty="0" smtClean="0"/>
              <a:t>Configure the DirectAccess server</a:t>
            </a:r>
            <a:r>
              <a:rPr lang="en-US" b="0" dirty="0" smtClean="0"/>
              <a:t>, play the</a:t>
            </a:r>
            <a:r>
              <a:rPr lang="en-US" b="0" baseline="0" dirty="0" smtClean="0"/>
              <a:t> linked WMV file </a:t>
            </a:r>
            <a:r>
              <a:rPr lang="en-US" b="1" baseline="0" dirty="0" smtClean="0"/>
              <a:t>6433A_DirectAccessDemo_Task4.WMV</a:t>
            </a:r>
            <a:r>
              <a:rPr lang="en-US" b="0" baseline="0" dirty="0" smtClean="0"/>
              <a:t>.</a:t>
            </a:r>
            <a:endParaRPr lang="en-US" b="0" dirty="0" smtClean="0"/>
          </a:p>
          <a:p>
            <a:pPr marL="171450" indent="-171450">
              <a:buFont typeface="Arial" pitchFamily="34" charset="0"/>
              <a:buChar char="•"/>
            </a:pPr>
            <a:r>
              <a:rPr lang="en-GB" dirty="0" smtClean="0"/>
              <a:t>For </a:t>
            </a:r>
            <a:r>
              <a:rPr lang="en-US" b="1" dirty="0" smtClean="0"/>
              <a:t>Verify DirectAccess Functionality</a:t>
            </a:r>
            <a:r>
              <a:rPr lang="en-US" b="0" dirty="0" smtClean="0"/>
              <a:t>, play the</a:t>
            </a:r>
            <a:r>
              <a:rPr lang="en-US" b="0" baseline="0" dirty="0" smtClean="0"/>
              <a:t> linked WMV file </a:t>
            </a:r>
            <a:r>
              <a:rPr lang="en-US" b="1" baseline="0" dirty="0" smtClean="0"/>
              <a:t>6433A_DirectAccessDemo_Task5.WMV</a:t>
            </a:r>
            <a:r>
              <a:rPr lang="en-US" b="0" baseline="0" dirty="0" smtClean="0"/>
              <a:t>.</a:t>
            </a:r>
          </a:p>
          <a:p>
            <a:pPr marL="171450" indent="-171450"/>
            <a:endParaRPr lang="en-US" b="0" baseline="0" dirty="0" smtClean="0"/>
          </a:p>
          <a:p>
            <a:pPr marL="171450" marR="0" indent="-171450" algn="l" defTabSz="914400" rtl="0" eaLnBrk="0" fontAlgn="base" latinLnBrk="0" hangingPunct="0">
              <a:lnSpc>
                <a:spcPct val="100000"/>
              </a:lnSpc>
              <a:spcBef>
                <a:spcPct val="0"/>
              </a:spcBef>
              <a:spcAft>
                <a:spcPct val="60000"/>
              </a:spcAft>
              <a:buClrTx/>
              <a:buSzTx/>
              <a:buFontTx/>
              <a:buNone/>
              <a:tabLst/>
              <a:defRPr/>
            </a:pPr>
            <a:r>
              <a:rPr lang="en-US" b="0" baseline="0" dirty="0" smtClean="0"/>
              <a:t>The transcript for these demonstrations tasks is available in </a:t>
            </a:r>
            <a:r>
              <a:rPr lang="en-US" b="1" baseline="0" dirty="0" smtClean="0"/>
              <a:t>6433A_DirectAccessDemo_Transcript_and_Steps.PDF</a:t>
            </a:r>
            <a:r>
              <a:rPr lang="en-US" b="0" baseline="0" dirty="0" smtClean="0"/>
              <a:t>.</a:t>
            </a:r>
          </a:p>
          <a:p>
            <a:pPr marL="171450" marR="0" indent="-171450" algn="l" defTabSz="914400" rtl="0" eaLnBrk="0" fontAlgn="base" latinLnBrk="0" hangingPunct="0">
              <a:lnSpc>
                <a:spcPct val="100000"/>
              </a:lnSpc>
              <a:spcBef>
                <a:spcPct val="0"/>
              </a:spcBef>
              <a:spcAft>
                <a:spcPct val="60000"/>
              </a:spcAft>
              <a:buClrTx/>
              <a:buSzTx/>
              <a:buFontTx/>
              <a:buNone/>
              <a:tabLst/>
              <a:defRPr/>
            </a:pPr>
            <a:endParaRPr lang="en-US" b="0" dirty="0" smtClean="0"/>
          </a:p>
          <a:p>
            <a:pPr marL="171450" indent="-171450"/>
            <a:r>
              <a:rPr lang="en-US" b="0" baseline="0" dirty="0" smtClean="0"/>
              <a:t>The WMV files and the transcript PDF are located in the same folder as the PPT files for the course. Let students know that these files are available in the Supplemental content for the course in case they wanted to view them again after the class.</a:t>
            </a:r>
          </a:p>
          <a:p>
            <a:pPr marL="171450" indent="-171450"/>
            <a:endParaRPr lang="en-US" b="0" baseline="0" dirty="0" smtClean="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36</a:t>
            </a:fld>
            <a:endParaRPr lang="en-US" dirty="0"/>
          </a:p>
        </p:txBody>
      </p:sp>
      <p:sp>
        <p:nvSpPr>
          <p:cNvPr id="7"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a:t>Module </a:t>
            </a:r>
            <a:r>
              <a:rPr lang="en-GB" dirty="0" smtClean="0"/>
              <a:t>9: </a:t>
            </a:r>
            <a:r>
              <a:rPr lang="en-GB" dirty="0"/>
              <a:t>Planning Network Access</a:t>
            </a:r>
            <a:endParaRPr lang="en-US" dirty="0"/>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extLst>
      <p:ext uri="{BB962C8B-B14F-4D97-AF65-F5344CB8AC3E}">
        <p14:creationId xmlns:p14="http://schemas.microsoft.com/office/powerpoint/2010/main" val="212799754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Verdana" pitchFamily="34" charset="0"/>
                <a:cs typeface="Arial" charset="0"/>
              </a:defRPr>
            </a:lvl1pPr>
            <a:lvl2pPr marL="742950" indent="-285750" eaLnBrk="0" hangingPunct="0">
              <a:defRPr b="1">
                <a:solidFill>
                  <a:schemeClr val="tx1"/>
                </a:solidFill>
                <a:latin typeface="Verdana" pitchFamily="34" charset="0"/>
                <a:cs typeface="Arial" charset="0"/>
              </a:defRPr>
            </a:lvl2pPr>
            <a:lvl3pPr marL="1143000" indent="-228600" eaLnBrk="0" hangingPunct="0">
              <a:defRPr b="1">
                <a:solidFill>
                  <a:schemeClr val="tx1"/>
                </a:solidFill>
                <a:latin typeface="Verdana" pitchFamily="34" charset="0"/>
                <a:cs typeface="Arial" charset="0"/>
              </a:defRPr>
            </a:lvl3pPr>
            <a:lvl4pPr marL="1600200" indent="-228600" eaLnBrk="0" hangingPunct="0">
              <a:defRPr b="1">
                <a:solidFill>
                  <a:schemeClr val="tx1"/>
                </a:solidFill>
                <a:latin typeface="Verdana" pitchFamily="34" charset="0"/>
                <a:cs typeface="Arial" charset="0"/>
              </a:defRPr>
            </a:lvl4pPr>
            <a:lvl5pPr marL="2057400" indent="-228600" eaLnBrk="0" hangingPunct="0">
              <a:defRPr b="1">
                <a:solidFill>
                  <a:schemeClr val="tx1"/>
                </a:solidFill>
                <a:latin typeface="Verdana" pitchFamily="34" charset="0"/>
                <a:cs typeface="Arial" charset="0"/>
              </a:defRPr>
            </a:lvl5pPr>
            <a:lvl6pPr marL="2514600" indent="-228600" eaLnBrk="0" fontAlgn="base" hangingPunct="0">
              <a:spcBef>
                <a:spcPct val="0"/>
              </a:spcBef>
              <a:spcAft>
                <a:spcPct val="0"/>
              </a:spcAft>
              <a:defRPr b="1">
                <a:solidFill>
                  <a:schemeClr val="tx1"/>
                </a:solidFill>
                <a:latin typeface="Verdana" pitchFamily="34" charset="0"/>
                <a:cs typeface="Arial" charset="0"/>
              </a:defRPr>
            </a:lvl6pPr>
            <a:lvl7pPr marL="2971800" indent="-228600" eaLnBrk="0" fontAlgn="base" hangingPunct="0">
              <a:spcBef>
                <a:spcPct val="0"/>
              </a:spcBef>
              <a:spcAft>
                <a:spcPct val="0"/>
              </a:spcAft>
              <a:defRPr b="1">
                <a:solidFill>
                  <a:schemeClr val="tx1"/>
                </a:solidFill>
                <a:latin typeface="Verdana" pitchFamily="34" charset="0"/>
                <a:cs typeface="Arial" charset="0"/>
              </a:defRPr>
            </a:lvl7pPr>
            <a:lvl8pPr marL="3429000" indent="-228600" eaLnBrk="0" fontAlgn="base" hangingPunct="0">
              <a:spcBef>
                <a:spcPct val="0"/>
              </a:spcBef>
              <a:spcAft>
                <a:spcPct val="0"/>
              </a:spcAft>
              <a:defRPr b="1">
                <a:solidFill>
                  <a:schemeClr val="tx1"/>
                </a:solidFill>
                <a:latin typeface="Verdana" pitchFamily="34" charset="0"/>
                <a:cs typeface="Arial" charset="0"/>
              </a:defRPr>
            </a:lvl8pPr>
            <a:lvl9pPr marL="3886200" indent="-228600" eaLnBrk="0" fontAlgn="base" hangingPunct="0">
              <a:spcBef>
                <a:spcPct val="0"/>
              </a:spcBef>
              <a:spcAft>
                <a:spcPct val="0"/>
              </a:spcAft>
              <a:defRPr b="1">
                <a:solidFill>
                  <a:schemeClr val="tx1"/>
                </a:solidFill>
                <a:latin typeface="Verdana" pitchFamily="34" charset="0"/>
                <a:cs typeface="Arial" charset="0"/>
              </a:defRPr>
            </a:lvl9pPr>
          </a:lstStyle>
          <a:p>
            <a:pPr eaLnBrk="1" hangingPunct="1"/>
            <a:fld id="{D39065C3-2A07-43A2-B6DD-48A61B249C3C}" type="slidenum">
              <a:rPr lang="en-US" b="0" smtClean="0">
                <a:solidFill>
                  <a:srgbClr val="000000"/>
                </a:solidFill>
                <a:latin typeface="Arial" charset="0"/>
              </a:rPr>
              <a:pPr eaLnBrk="1" hangingPunct="1"/>
              <a:t>37</a:t>
            </a:fld>
            <a:endParaRPr lang="en-US" b="0" dirty="0" smtClean="0">
              <a:solidFill>
                <a:srgbClr val="000000"/>
              </a:solidFill>
              <a:latin typeface="Arial" charset="0"/>
            </a:endParaRPr>
          </a:p>
        </p:txBody>
      </p:sp>
      <p:sp>
        <p:nvSpPr>
          <p:cNvPr id="75779" name="Rectangle 2"/>
          <p:cNvSpPr>
            <a:spLocks noGrp="1" noRot="1" noChangeAspect="1" noChangeArrowheads="1" noTextEdit="1"/>
          </p:cNvSpPr>
          <p:nvPr>
            <p:ph type="sldImg"/>
          </p:nvPr>
        </p:nvSpPr>
        <p:spPr>
          <a:ln/>
        </p:spPr>
      </p:sp>
      <p:sp>
        <p:nvSpPr>
          <p:cNvPr id="75780" name="Rectangle 6"/>
          <p:cNvSpPr>
            <a:spLocks noGrp="1" noChangeArrowheads="1"/>
          </p:cNvSpPr>
          <p:nvPr>
            <p:ph type="body" idx="1"/>
          </p:nvPr>
        </p:nvSpPr>
        <p:spPr>
          <a:xfrm>
            <a:off x="314325" y="2255838"/>
            <a:ext cx="6286500" cy="67722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pPr>
            <a:r>
              <a:rPr lang="en-US" b="1" dirty="0" smtClean="0"/>
              <a:t>Lab objectives:</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Plan network access for branch office users.</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Implement the network access plan.</a:t>
            </a:r>
            <a:endParaRPr lang="en-GB" sz="1000" kern="1200" dirty="0" smtClean="0">
              <a:solidFill>
                <a:schemeClr val="tx1"/>
              </a:solidFill>
              <a:effectLst/>
              <a:latin typeface="Arial" charset="0"/>
              <a:ea typeface="+mn-ea"/>
              <a:cs typeface="+mn-cs"/>
            </a:endParaRPr>
          </a:p>
          <a:p>
            <a:pPr marL="400050" lvl="1" indent="-171450">
              <a:lnSpc>
                <a:spcPct val="90000"/>
              </a:lnSpc>
            </a:pPr>
            <a:endParaRPr lang="en-US" dirty="0" smtClean="0"/>
          </a:p>
          <a:p>
            <a:pPr>
              <a:lnSpc>
                <a:spcPct val="90000"/>
              </a:lnSpc>
            </a:pPr>
            <a:r>
              <a:rPr lang="en-US" b="1" dirty="0" smtClean="0"/>
              <a:t>Scenario:</a:t>
            </a:r>
          </a:p>
          <a:p>
            <a:r>
              <a:rPr lang="en-US" sz="1000" kern="1200" dirty="0" smtClean="0">
                <a:solidFill>
                  <a:schemeClr val="tx1"/>
                </a:solidFill>
                <a:effectLst/>
                <a:latin typeface="Arial" charset="0"/>
                <a:ea typeface="+mn-ea"/>
                <a:cs typeface="+mn-cs"/>
              </a:rPr>
              <a:t>Contoso has created a new regional research team. As a result, branch offices have been fitted out to support the various regional research functions. You were responsible for planning and implementing the network infrastructure for the branch offices. </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Dylan Miller, the national Research Manager, has been in contact regarding the need for Research staff to work from home. They still require access to resources both in their branches and the head office. Ed Meadows, a colleague in IT, has just returned from some of the branch offices after conducting a needs analysis with the users and management team. </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You need to consider the information resulting from this needs analysis and then determine the appropriate remote network access solution for the branch office users. Next, you must implement a part of the plan</a:t>
            </a:r>
            <a:r>
              <a:rPr lang="en-US" dirty="0" smtClean="0"/>
              <a:t>.</a:t>
            </a:r>
          </a:p>
          <a:p>
            <a:endParaRPr lang="en-US" dirty="0" smtClean="0"/>
          </a:p>
          <a:p>
            <a:pPr>
              <a:lnSpc>
                <a:spcPct val="90000"/>
              </a:lnSpc>
            </a:pPr>
            <a:r>
              <a:rPr lang="en-US" b="1" u="sng" dirty="0" smtClean="0"/>
              <a:t>Exercise 1: </a:t>
            </a:r>
            <a:r>
              <a:rPr lang="en-GB" sz="1000" b="1" u="sng" dirty="0" smtClean="0"/>
              <a:t>Planning Network Access</a:t>
            </a:r>
            <a:endParaRPr lang="en-US" b="1" u="sng" dirty="0" smtClean="0"/>
          </a:p>
          <a:p>
            <a:pPr>
              <a:lnSpc>
                <a:spcPct val="90000"/>
              </a:lnSpc>
            </a:pPr>
            <a:r>
              <a:rPr lang="en-US" dirty="0" smtClean="0"/>
              <a:t>Students study the documentation and consider</a:t>
            </a:r>
            <a:r>
              <a:rPr lang="en-US" baseline="0" dirty="0" smtClean="0"/>
              <a:t> the scenario before answering questions to help them to determine a suitable remote network access plan</a:t>
            </a:r>
            <a:r>
              <a:rPr lang="en-US" dirty="0" smtClean="0"/>
              <a:t>.</a:t>
            </a:r>
          </a:p>
          <a:p>
            <a:pPr>
              <a:lnSpc>
                <a:spcPct val="90000"/>
              </a:lnSpc>
            </a:pPr>
            <a:r>
              <a:rPr lang="en-US" b="1" u="sng" dirty="0" smtClean="0"/>
              <a:t>Exercise 2: </a:t>
            </a:r>
            <a:r>
              <a:rPr lang="en-GB" sz="1000" b="1" u="sng" dirty="0" smtClean="0"/>
              <a:t>Implementing Network Access</a:t>
            </a:r>
            <a:endParaRPr lang="en-US" b="1" u="sng" dirty="0" smtClean="0"/>
          </a:p>
          <a:p>
            <a:pPr>
              <a:lnSpc>
                <a:spcPct val="90000"/>
              </a:lnSpc>
            </a:pPr>
            <a:r>
              <a:rPr lang="en-US" dirty="0" smtClean="0"/>
              <a:t>Students implement part if their network access</a:t>
            </a:r>
            <a:r>
              <a:rPr lang="en-US" baseline="0" dirty="0" smtClean="0"/>
              <a:t> plan; this involves deploying and configuring NAP with VPN enforcement. </a:t>
            </a:r>
            <a:endParaRPr lang="en-US" dirty="0" smtClean="0"/>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9: Planning Network Access</a:t>
            </a:r>
            <a:endParaRPr lang="en-US" dirty="0" smtClean="0"/>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Verdana" pitchFamily="34" charset="0"/>
                <a:cs typeface="Arial" charset="0"/>
              </a:defRPr>
            </a:lvl1pPr>
            <a:lvl2pPr marL="742950" indent="-285750" eaLnBrk="0" hangingPunct="0">
              <a:defRPr b="1">
                <a:solidFill>
                  <a:schemeClr val="tx1"/>
                </a:solidFill>
                <a:latin typeface="Verdana" pitchFamily="34" charset="0"/>
                <a:cs typeface="Arial" charset="0"/>
              </a:defRPr>
            </a:lvl2pPr>
            <a:lvl3pPr marL="1143000" indent="-228600" eaLnBrk="0" hangingPunct="0">
              <a:defRPr b="1">
                <a:solidFill>
                  <a:schemeClr val="tx1"/>
                </a:solidFill>
                <a:latin typeface="Verdana" pitchFamily="34" charset="0"/>
                <a:cs typeface="Arial" charset="0"/>
              </a:defRPr>
            </a:lvl3pPr>
            <a:lvl4pPr marL="1600200" indent="-228600" eaLnBrk="0" hangingPunct="0">
              <a:defRPr b="1">
                <a:solidFill>
                  <a:schemeClr val="tx1"/>
                </a:solidFill>
                <a:latin typeface="Verdana" pitchFamily="34" charset="0"/>
                <a:cs typeface="Arial" charset="0"/>
              </a:defRPr>
            </a:lvl4pPr>
            <a:lvl5pPr marL="2057400" indent="-228600" eaLnBrk="0" hangingPunct="0">
              <a:defRPr b="1">
                <a:solidFill>
                  <a:schemeClr val="tx1"/>
                </a:solidFill>
                <a:latin typeface="Verdana" pitchFamily="34" charset="0"/>
                <a:cs typeface="Arial" charset="0"/>
              </a:defRPr>
            </a:lvl5pPr>
            <a:lvl6pPr marL="2514600" indent="-228600" eaLnBrk="0" fontAlgn="base" hangingPunct="0">
              <a:spcBef>
                <a:spcPct val="0"/>
              </a:spcBef>
              <a:spcAft>
                <a:spcPct val="0"/>
              </a:spcAft>
              <a:defRPr b="1">
                <a:solidFill>
                  <a:schemeClr val="tx1"/>
                </a:solidFill>
                <a:latin typeface="Verdana" pitchFamily="34" charset="0"/>
                <a:cs typeface="Arial" charset="0"/>
              </a:defRPr>
            </a:lvl6pPr>
            <a:lvl7pPr marL="2971800" indent="-228600" eaLnBrk="0" fontAlgn="base" hangingPunct="0">
              <a:spcBef>
                <a:spcPct val="0"/>
              </a:spcBef>
              <a:spcAft>
                <a:spcPct val="0"/>
              </a:spcAft>
              <a:defRPr b="1">
                <a:solidFill>
                  <a:schemeClr val="tx1"/>
                </a:solidFill>
                <a:latin typeface="Verdana" pitchFamily="34" charset="0"/>
                <a:cs typeface="Arial" charset="0"/>
              </a:defRPr>
            </a:lvl7pPr>
            <a:lvl8pPr marL="3429000" indent="-228600" eaLnBrk="0" fontAlgn="base" hangingPunct="0">
              <a:spcBef>
                <a:spcPct val="0"/>
              </a:spcBef>
              <a:spcAft>
                <a:spcPct val="0"/>
              </a:spcAft>
              <a:defRPr b="1">
                <a:solidFill>
                  <a:schemeClr val="tx1"/>
                </a:solidFill>
                <a:latin typeface="Verdana" pitchFamily="34" charset="0"/>
                <a:cs typeface="Arial" charset="0"/>
              </a:defRPr>
            </a:lvl8pPr>
            <a:lvl9pPr marL="3886200" indent="-228600" eaLnBrk="0" fontAlgn="base" hangingPunct="0">
              <a:spcBef>
                <a:spcPct val="0"/>
              </a:spcBef>
              <a:spcAft>
                <a:spcPct val="0"/>
              </a:spcAft>
              <a:defRPr b="1">
                <a:solidFill>
                  <a:schemeClr val="tx1"/>
                </a:solidFill>
                <a:latin typeface="Verdana" pitchFamily="34" charset="0"/>
                <a:cs typeface="Arial" charset="0"/>
              </a:defRPr>
            </a:lvl9pPr>
          </a:lstStyle>
          <a:p>
            <a:pPr eaLnBrk="1" hangingPunct="1"/>
            <a:fld id="{4D8F5A76-5364-4CF3-B3E2-4569C4AB6212}" type="slidenum">
              <a:rPr lang="en-US" b="0" smtClean="0">
                <a:solidFill>
                  <a:srgbClr val="000000"/>
                </a:solidFill>
                <a:latin typeface="Arial" charset="0"/>
              </a:rPr>
              <a:pPr eaLnBrk="1" hangingPunct="1"/>
              <a:t>38</a:t>
            </a:fld>
            <a:endParaRPr lang="en-US" b="0" dirty="0" smtClean="0">
              <a:solidFill>
                <a:srgbClr val="000000"/>
              </a:solidFill>
              <a:latin typeface="Arial" charset="0"/>
            </a:endParaRPr>
          </a:p>
        </p:txBody>
      </p:sp>
      <p:sp>
        <p:nvSpPr>
          <p:cNvPr id="76803" name="Rectangle 2"/>
          <p:cNvSpPr>
            <a:spLocks noGrp="1" noRot="1" noChangeAspect="1" noChangeArrowheads="1" noTextEdit="1"/>
          </p:cNvSpPr>
          <p:nvPr>
            <p:ph type="sldImg"/>
          </p:nvPr>
        </p:nvSpPr>
        <p:spPr>
          <a:ln/>
        </p:spPr>
      </p:sp>
      <p:sp>
        <p:nvSpPr>
          <p:cNvPr id="76804" name="Rectangle 6"/>
          <p:cNvSpPr>
            <a:spLocks noGrp="1" noChangeArrowheads="1"/>
          </p:cNvSpPr>
          <p:nvPr>
            <p:ph type="body" idx="1"/>
          </p:nvPr>
        </p:nvSpPr>
        <p:spPr>
          <a:xfrm>
            <a:off x="314325" y="2255838"/>
            <a:ext cx="6286500" cy="67722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pPr>
            <a:endParaRPr lang="en-US" dirty="0" smtClean="0"/>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9: Planning Network Access</a:t>
            </a:r>
            <a:endParaRPr lang="en-US" dirty="0" smtClean="0"/>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7" name="Rectangle 2"/>
          <p:cNvSpPr>
            <a:spLocks noGrp="1" noRot="1" noChangeAspect="1" noChangeArrowheads="1" noTextEdit="1"/>
          </p:cNvSpPr>
          <p:nvPr>
            <p:ph type="sldImg"/>
          </p:nvPr>
        </p:nvSpPr>
        <p:spPr>
          <a:ln/>
        </p:spPr>
      </p:sp>
      <p:sp>
        <p:nvSpPr>
          <p:cNvPr id="64518" name="Rectangle 3"/>
          <p:cNvSpPr>
            <a:spLocks noGrp="1" noChangeArrowheads="1"/>
          </p:cNvSpPr>
          <p:nvPr>
            <p:ph type="body" idx="1"/>
          </p:nvPr>
        </p:nvSpPr>
        <p:spPr>
          <a:xfrm>
            <a:off x="314325" y="2128838"/>
            <a:ext cx="6286500" cy="41751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dirty="0" smtClean="0"/>
              <a:t>Questions and Answers</a:t>
            </a:r>
          </a:p>
          <a:p>
            <a:pPr eaLnBrk="1" hangingPunct="1"/>
            <a:endParaRPr lang="en-US" dirty="0" smtClean="0"/>
          </a:p>
          <a:p>
            <a:pPr>
              <a:lnSpc>
                <a:spcPct val="90000"/>
              </a:lnSpc>
            </a:pPr>
            <a:r>
              <a:rPr lang="en-US" dirty="0" smtClean="0"/>
              <a:t>Question: In the lab, you configured the VPN server to allocate an IP address by using DHCP on the corporate network. What alternative is there?</a:t>
            </a:r>
            <a:endParaRPr lang="en-US" b="1" dirty="0" smtClean="0"/>
          </a:p>
          <a:p>
            <a:pPr>
              <a:lnSpc>
                <a:spcPct val="90000"/>
              </a:lnSpc>
            </a:pPr>
            <a:r>
              <a:rPr lang="en-US" i="1" dirty="0" smtClean="0"/>
              <a:t>Answer: You can use</a:t>
            </a:r>
            <a:r>
              <a:rPr lang="en-US" i="1" baseline="0" dirty="0" smtClean="0"/>
              <a:t> a static address pool.</a:t>
            </a:r>
            <a:endParaRPr lang="en-US" i="1" dirty="0" smtClean="0"/>
          </a:p>
          <a:p>
            <a:pPr>
              <a:lnSpc>
                <a:spcPct val="90000"/>
              </a:lnSpc>
            </a:pPr>
            <a:endParaRPr lang="en-US" dirty="0" smtClean="0"/>
          </a:p>
          <a:p>
            <a:pPr>
              <a:lnSpc>
                <a:spcPct val="90000"/>
              </a:lnSpc>
            </a:pPr>
            <a:r>
              <a:rPr lang="en-US" dirty="0" smtClean="0"/>
              <a:t>Question: The DHCP NAP enforcement method is the weakest enforcement method in Microsoft Windows Server 2008 R2. What makes it less preferable than other ways?</a:t>
            </a:r>
            <a:endParaRPr lang="en-US" b="1" dirty="0" smtClean="0"/>
          </a:p>
          <a:p>
            <a:pPr>
              <a:lnSpc>
                <a:spcPct val="90000"/>
              </a:lnSpc>
            </a:pPr>
            <a:r>
              <a:rPr lang="en-US" i="1" dirty="0" smtClean="0"/>
              <a:t>Answer: It is less preferable because a manually assigned IP address on the client machine circumvents the DHCP NAP enforcement altogether. </a:t>
            </a:r>
          </a:p>
          <a:p>
            <a:pPr>
              <a:lnSpc>
                <a:spcPct val="90000"/>
              </a:lnSpc>
            </a:pPr>
            <a:endParaRPr lang="en-US" dirty="0" smtClean="0"/>
          </a:p>
          <a:p>
            <a:pPr>
              <a:lnSpc>
                <a:spcPct val="90000"/>
              </a:lnSpc>
            </a:pPr>
            <a:r>
              <a:rPr lang="en-US" dirty="0" smtClean="0"/>
              <a:t>Question: Could you use the remote access NAP solution alongside the IPSec NAP solution? What benefit would be realized by using such a scenario?</a:t>
            </a:r>
          </a:p>
          <a:p>
            <a:pPr>
              <a:lnSpc>
                <a:spcPct val="90000"/>
              </a:lnSpc>
            </a:pPr>
            <a:r>
              <a:rPr lang="en-US" i="1" dirty="0" smtClean="0"/>
              <a:t>Answer: Yes. You can use one or all of the NAP solutions in an environment. One benefit is that the communication on the intranet also would be secured with IPSec, not just the tunnel between the Internet host and the Routing and Remote Access server.</a:t>
            </a:r>
          </a:p>
          <a:p>
            <a:pPr>
              <a:lnSpc>
                <a:spcPct val="90000"/>
              </a:lnSpc>
            </a:pPr>
            <a:endParaRPr lang="en-US" i="1" dirty="0" smtClean="0"/>
          </a:p>
          <a:p>
            <a:pPr>
              <a:lnSpc>
                <a:spcPct val="90000"/>
              </a:lnSpc>
            </a:pPr>
            <a:r>
              <a:rPr lang="en-US" dirty="0" smtClean="0"/>
              <a:t>Question: Could you have used DHCP NAP enforcement for the client? Give reasons.</a:t>
            </a:r>
          </a:p>
          <a:p>
            <a:pPr>
              <a:lnSpc>
                <a:spcPct val="90000"/>
              </a:lnSpc>
            </a:pPr>
            <a:r>
              <a:rPr lang="en-US" i="1" dirty="0" smtClean="0"/>
              <a:t>Answer: No. It would not have worked, because the IP addresses assigned to the Routing and Remote Access client are coming from a static pool on the Routing and Remote Access server itself.</a:t>
            </a:r>
          </a:p>
          <a:p>
            <a:pPr eaLnBrk="1" hangingPunct="1"/>
            <a:endParaRPr lang="en-US" dirty="0" smtClean="0"/>
          </a:p>
          <a:p>
            <a:pPr eaLnBrk="1" hangingPunct="1"/>
            <a:endParaRPr lang="en-US" dirty="0" smtClean="0"/>
          </a:p>
        </p:txBody>
      </p:sp>
      <p:sp>
        <p:nvSpPr>
          <p:cNvPr id="7"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9: Planning Network Access</a:t>
            </a:r>
            <a:endParaRPr lang="en-US" dirty="0" smtClean="0"/>
          </a:p>
          <a:p>
            <a:pPr>
              <a:defRPr/>
            </a:pPr>
            <a:endParaRPr lang="en-US" dirty="0"/>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
        <p:nvSpPr>
          <p:cNvPr id="9" name="Rectangle 7"/>
          <p:cNvSpPr>
            <a:spLocks noGrp="1" noChangeArrowheads="1"/>
          </p:cNvSpPr>
          <p:nvPr>
            <p:ph type="sldNum" sz="quarter" idx="5"/>
          </p:nvPr>
        </p:nvSpPr>
        <p:spPr>
          <a:xfrm>
            <a:off x="3970338" y="8829675"/>
            <a:ext cx="3038475" cy="4651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Verdana" pitchFamily="34" charset="0"/>
                <a:cs typeface="Arial" charset="0"/>
              </a:defRPr>
            </a:lvl1pPr>
            <a:lvl2pPr marL="742950" indent="-285750" eaLnBrk="0" hangingPunct="0">
              <a:defRPr b="1">
                <a:solidFill>
                  <a:schemeClr val="tx1"/>
                </a:solidFill>
                <a:latin typeface="Verdana" pitchFamily="34" charset="0"/>
                <a:cs typeface="Arial" charset="0"/>
              </a:defRPr>
            </a:lvl2pPr>
            <a:lvl3pPr marL="1143000" indent="-228600" eaLnBrk="0" hangingPunct="0">
              <a:defRPr b="1">
                <a:solidFill>
                  <a:schemeClr val="tx1"/>
                </a:solidFill>
                <a:latin typeface="Verdana" pitchFamily="34" charset="0"/>
                <a:cs typeface="Arial" charset="0"/>
              </a:defRPr>
            </a:lvl3pPr>
            <a:lvl4pPr marL="1600200" indent="-228600" eaLnBrk="0" hangingPunct="0">
              <a:defRPr b="1">
                <a:solidFill>
                  <a:schemeClr val="tx1"/>
                </a:solidFill>
                <a:latin typeface="Verdana" pitchFamily="34" charset="0"/>
                <a:cs typeface="Arial" charset="0"/>
              </a:defRPr>
            </a:lvl4pPr>
            <a:lvl5pPr marL="2057400" indent="-228600" eaLnBrk="0" hangingPunct="0">
              <a:defRPr b="1">
                <a:solidFill>
                  <a:schemeClr val="tx1"/>
                </a:solidFill>
                <a:latin typeface="Verdana" pitchFamily="34" charset="0"/>
                <a:cs typeface="Arial" charset="0"/>
              </a:defRPr>
            </a:lvl5pPr>
            <a:lvl6pPr marL="2514600" indent="-228600" eaLnBrk="0" fontAlgn="base" hangingPunct="0">
              <a:spcBef>
                <a:spcPct val="0"/>
              </a:spcBef>
              <a:spcAft>
                <a:spcPct val="0"/>
              </a:spcAft>
              <a:defRPr b="1">
                <a:solidFill>
                  <a:schemeClr val="tx1"/>
                </a:solidFill>
                <a:latin typeface="Verdana" pitchFamily="34" charset="0"/>
                <a:cs typeface="Arial" charset="0"/>
              </a:defRPr>
            </a:lvl6pPr>
            <a:lvl7pPr marL="2971800" indent="-228600" eaLnBrk="0" fontAlgn="base" hangingPunct="0">
              <a:spcBef>
                <a:spcPct val="0"/>
              </a:spcBef>
              <a:spcAft>
                <a:spcPct val="0"/>
              </a:spcAft>
              <a:defRPr b="1">
                <a:solidFill>
                  <a:schemeClr val="tx1"/>
                </a:solidFill>
                <a:latin typeface="Verdana" pitchFamily="34" charset="0"/>
                <a:cs typeface="Arial" charset="0"/>
              </a:defRPr>
            </a:lvl7pPr>
            <a:lvl8pPr marL="3429000" indent="-228600" eaLnBrk="0" fontAlgn="base" hangingPunct="0">
              <a:spcBef>
                <a:spcPct val="0"/>
              </a:spcBef>
              <a:spcAft>
                <a:spcPct val="0"/>
              </a:spcAft>
              <a:defRPr b="1">
                <a:solidFill>
                  <a:schemeClr val="tx1"/>
                </a:solidFill>
                <a:latin typeface="Verdana" pitchFamily="34" charset="0"/>
                <a:cs typeface="Arial" charset="0"/>
              </a:defRPr>
            </a:lvl8pPr>
            <a:lvl9pPr marL="3886200" indent="-228600" eaLnBrk="0" fontAlgn="base" hangingPunct="0">
              <a:spcBef>
                <a:spcPct val="0"/>
              </a:spcBef>
              <a:spcAft>
                <a:spcPct val="0"/>
              </a:spcAft>
              <a:defRPr b="1">
                <a:solidFill>
                  <a:schemeClr val="tx1"/>
                </a:solidFill>
                <a:latin typeface="Verdana" pitchFamily="34" charset="0"/>
                <a:cs typeface="Arial" charset="0"/>
              </a:defRPr>
            </a:lvl9pPr>
          </a:lstStyle>
          <a:p>
            <a:pPr eaLnBrk="1" hangingPunct="1"/>
            <a:fld id="{4D8F5A76-5364-4CF3-B3E2-4569C4AB6212}" type="slidenum">
              <a:rPr lang="en-US" b="0" smtClean="0">
                <a:solidFill>
                  <a:srgbClr val="000000"/>
                </a:solidFill>
                <a:latin typeface="Arial" charset="0"/>
              </a:rPr>
              <a:pPr eaLnBrk="1" hangingPunct="1"/>
              <a:t>39</a:t>
            </a:fld>
            <a:endParaRPr lang="en-US" b="0" dirty="0" smtClean="0">
              <a:solidFill>
                <a:srgbClr val="000000"/>
              </a:solidFill>
              <a:latin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Key message</a:t>
            </a:r>
            <a:r>
              <a:rPr lang="en-GB" dirty="0" smtClean="0"/>
              <a:t>:</a:t>
            </a:r>
            <a:r>
              <a:rPr lang="en-GB" baseline="0" dirty="0" smtClean="0"/>
              <a:t> Explain network authentication. Then briefly discuss the NPS server role and its authentication functions. </a:t>
            </a:r>
            <a:endParaRPr lang="en-GB" baseline="0" dirty="0" smtClean="0"/>
          </a:p>
          <a:p>
            <a:endParaRPr lang="en-GB" baseline="0" dirty="0" smtClean="0"/>
          </a:p>
          <a:p>
            <a:r>
              <a:rPr lang="en-US" sz="1000" kern="1200" dirty="0" smtClean="0">
                <a:solidFill>
                  <a:schemeClr val="tx1"/>
                </a:solidFill>
                <a:effectLst/>
                <a:latin typeface="Arial" charset="0"/>
                <a:ea typeface="+mn-ea"/>
                <a:cs typeface="+mn-cs"/>
              </a:rPr>
              <a:t>Explain to students how each authentication method has advantages and disadvantages in terms of security, usability, and breadth of support. However, password-based authentication methods do not provide strong security and are not recommended. Guide them on using a certificate-based authentication method for all network access methods that support certificate use; this is especially true for wireless connections, for which the use of PEAP-MS-CHAP v2 or PEAP-TLS is recommended.</a:t>
            </a:r>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4</a:t>
            </a:fld>
            <a:endParaRPr lang="en-US" dirty="0"/>
          </a:p>
        </p:txBody>
      </p:sp>
      <p:sp>
        <p:nvSpPr>
          <p:cNvPr id="5" name="Header Placeholder 4"/>
          <p:cNvSpPr>
            <a:spLocks noGrp="1"/>
          </p:cNvSpPr>
          <p:nvPr>
            <p:ph type="hdr" sz="quarter" idx="11"/>
          </p:nvPr>
        </p:nvSpPr>
        <p:spPr/>
        <p:txBody>
          <a:bodyPr/>
          <a:lstStyle/>
          <a:p>
            <a:r>
              <a:rPr lang="en-US" dirty="0" smtClean="0"/>
              <a:t>Module 9: Planning Network Access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84298828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7" name="Rectangle 2"/>
          <p:cNvSpPr>
            <a:spLocks noGrp="1" noRot="1" noChangeAspect="1" noChangeArrowheads="1" noTextEdit="1"/>
          </p:cNvSpPr>
          <p:nvPr>
            <p:ph type="sldImg"/>
          </p:nvPr>
        </p:nvSpPr>
        <p:spPr>
          <a:xfrm>
            <a:off x="4416425" y="76200"/>
            <a:ext cx="2466975" cy="1849438"/>
          </a:xfrm>
          <a:ln/>
        </p:spPr>
      </p:sp>
      <p:sp>
        <p:nvSpPr>
          <p:cNvPr id="79878" name="Rectangle 3"/>
          <p:cNvSpPr>
            <a:spLocks noGrp="1" noChangeArrowheads="1"/>
          </p:cNvSpPr>
          <p:nvPr>
            <p:ph type="body" idx="1"/>
          </p:nvPr>
        </p:nvSpPr>
        <p:spPr>
          <a:xfrm>
            <a:off x="314325" y="2128838"/>
            <a:ext cx="6286500" cy="66595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pPr>
            <a:r>
              <a:rPr lang="en-US" b="1" dirty="0" smtClean="0"/>
              <a:t>Review Questions and Answers</a:t>
            </a:r>
            <a:endParaRPr lang="en-US" dirty="0" smtClean="0"/>
          </a:p>
          <a:p>
            <a:pPr eaLnBrk="1" hangingPunct="1">
              <a:lnSpc>
                <a:spcPct val="90000"/>
              </a:lnSpc>
            </a:pPr>
            <a:endParaRPr lang="en-US" dirty="0" smtClean="0"/>
          </a:p>
          <a:p>
            <a:r>
              <a:rPr lang="en-US" sz="1000" kern="1200" dirty="0" smtClean="0">
                <a:solidFill>
                  <a:schemeClr val="tx1"/>
                </a:solidFill>
                <a:effectLst/>
                <a:latin typeface="Arial" charset="0"/>
                <a:ea typeface="+mn-ea"/>
                <a:cs typeface="+mn-cs"/>
              </a:rPr>
              <a:t>1. What is a RADIUS client?</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Answer:</a:t>
            </a:r>
            <a:r>
              <a:rPr lang="en-US" sz="1000" kern="1200" dirty="0" smtClean="0">
                <a:solidFill>
                  <a:schemeClr val="tx1"/>
                </a:solidFill>
                <a:effectLst/>
                <a:latin typeface="Arial" charset="0"/>
                <a:ea typeface="+mn-ea"/>
                <a:cs typeface="+mn-cs"/>
              </a:rPr>
              <a:t> Wireless access points, 802.1X authenticating switches, dial-up servers, and VPN servers are examples of RADIUS clients.</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2. Why might you select IKEv2 as your preferred VPN tunneling protocol over PPTP?</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Answer:</a:t>
            </a:r>
            <a:r>
              <a:rPr lang="en-US" sz="1000" kern="1200" dirty="0" smtClean="0">
                <a:solidFill>
                  <a:schemeClr val="tx1"/>
                </a:solidFill>
                <a:effectLst/>
                <a:latin typeface="Arial" charset="0"/>
                <a:ea typeface="+mn-ea"/>
                <a:cs typeface="+mn-cs"/>
              </a:rPr>
              <a:t> IKEv2 is more secure than PPTP, and supports VPN Reconnect – which may prove especially useful for mobile users. </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3. The IT manager at your organization is concerned about opening too many firewall ports to facilitate remote access from users that are working from home through a VPN. How could you meet the expectations of your remote users while allaying your manager’s concerns?</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Answer:</a:t>
            </a:r>
            <a:r>
              <a:rPr lang="en-US" sz="1000" kern="1200" dirty="0" smtClean="0">
                <a:solidFill>
                  <a:schemeClr val="tx1"/>
                </a:solidFill>
                <a:effectLst/>
                <a:latin typeface="Arial" charset="0"/>
                <a:ea typeface="+mn-ea"/>
                <a:cs typeface="+mn-cs"/>
              </a:rPr>
              <a:t> Implement SSTP as the tunneling protocol. This implements a connection by using HTTPS; this protocol relies on TCP port 443, a port that is typically already open on corporate firewalls to facilitate connections to other applications and services; for example, Outlook Web App and Web services. </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4. You have a VPN server with two configured network policies. The first has a condition that grants access to members of the Contoso group, to which everyone in your organization belongs, but has a constraint of Day and time restrictions for office hours only. The second policy had a condition of membership of the Domain Admins group and no constraints. Why are administrators being refused connections out of office hours and what can you do about it?</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Answer:</a:t>
            </a:r>
            <a:r>
              <a:rPr lang="en-US" sz="1000" kern="1200" dirty="0" smtClean="0">
                <a:solidFill>
                  <a:schemeClr val="tx1"/>
                </a:solidFill>
                <a:effectLst/>
                <a:latin typeface="Arial" charset="0"/>
                <a:ea typeface="+mn-ea"/>
                <a:cs typeface="+mn-cs"/>
              </a:rPr>
              <a:t> Administrators are also members of the Contoso group, and therefore the first policy condition is met. The second policy is not processed. The solution is either to remove the administrators from the Contoso group or else change the policy order so that the administrator policy is first in the list.</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5. On a client computer, what steps must you perform to ensure that it can be assessed for health?</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Answer:</a:t>
            </a:r>
            <a:r>
              <a:rPr lang="en-US" sz="1000" kern="1200" dirty="0" smtClean="0">
                <a:solidFill>
                  <a:schemeClr val="tx1"/>
                </a:solidFill>
                <a:effectLst/>
                <a:latin typeface="Arial" charset="0"/>
                <a:ea typeface="+mn-ea"/>
                <a:cs typeface="+mn-cs"/>
              </a:rPr>
              <a:t> Enable the NAP enforcement client. Enable the Security Center. Start the NAP agent service.</a:t>
            </a:r>
            <a:endParaRPr lang="en-GB" sz="1000" kern="1200" dirty="0">
              <a:solidFill>
                <a:schemeClr val="tx1"/>
              </a:solidFill>
              <a:effectLst/>
              <a:latin typeface="Arial" charset="0"/>
              <a:ea typeface="+mn-ea"/>
              <a:cs typeface="+mn-cs"/>
            </a:endParaRPr>
          </a:p>
        </p:txBody>
      </p:sp>
      <p:sp>
        <p:nvSpPr>
          <p:cNvPr id="7"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9: Planning Network Access</a:t>
            </a:r>
            <a:endParaRPr lang="en-US" dirty="0" smtClean="0"/>
          </a:p>
          <a:p>
            <a:pPr>
              <a:defRPr/>
            </a:pPr>
            <a:endParaRPr lang="en-US" dirty="0"/>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
        <p:nvSpPr>
          <p:cNvPr id="9" name="Rectangle 7"/>
          <p:cNvSpPr>
            <a:spLocks noGrp="1" noChangeArrowheads="1"/>
          </p:cNvSpPr>
          <p:nvPr>
            <p:ph type="sldNum" sz="quarter" idx="5"/>
          </p:nvPr>
        </p:nvSpPr>
        <p:spPr>
          <a:xfrm>
            <a:off x="3970338" y="8829675"/>
            <a:ext cx="3038475" cy="4651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Verdana" pitchFamily="34" charset="0"/>
                <a:cs typeface="Arial" charset="0"/>
              </a:defRPr>
            </a:lvl1pPr>
            <a:lvl2pPr marL="742950" indent="-285750" eaLnBrk="0" hangingPunct="0">
              <a:defRPr b="1">
                <a:solidFill>
                  <a:schemeClr val="tx1"/>
                </a:solidFill>
                <a:latin typeface="Verdana" pitchFamily="34" charset="0"/>
                <a:cs typeface="Arial" charset="0"/>
              </a:defRPr>
            </a:lvl2pPr>
            <a:lvl3pPr marL="1143000" indent="-228600" eaLnBrk="0" hangingPunct="0">
              <a:defRPr b="1">
                <a:solidFill>
                  <a:schemeClr val="tx1"/>
                </a:solidFill>
                <a:latin typeface="Verdana" pitchFamily="34" charset="0"/>
                <a:cs typeface="Arial" charset="0"/>
              </a:defRPr>
            </a:lvl3pPr>
            <a:lvl4pPr marL="1600200" indent="-228600" eaLnBrk="0" hangingPunct="0">
              <a:defRPr b="1">
                <a:solidFill>
                  <a:schemeClr val="tx1"/>
                </a:solidFill>
                <a:latin typeface="Verdana" pitchFamily="34" charset="0"/>
                <a:cs typeface="Arial" charset="0"/>
              </a:defRPr>
            </a:lvl4pPr>
            <a:lvl5pPr marL="2057400" indent="-228600" eaLnBrk="0" hangingPunct="0">
              <a:defRPr b="1">
                <a:solidFill>
                  <a:schemeClr val="tx1"/>
                </a:solidFill>
                <a:latin typeface="Verdana" pitchFamily="34" charset="0"/>
                <a:cs typeface="Arial" charset="0"/>
              </a:defRPr>
            </a:lvl5pPr>
            <a:lvl6pPr marL="2514600" indent="-228600" eaLnBrk="0" fontAlgn="base" hangingPunct="0">
              <a:spcBef>
                <a:spcPct val="0"/>
              </a:spcBef>
              <a:spcAft>
                <a:spcPct val="0"/>
              </a:spcAft>
              <a:defRPr b="1">
                <a:solidFill>
                  <a:schemeClr val="tx1"/>
                </a:solidFill>
                <a:latin typeface="Verdana" pitchFamily="34" charset="0"/>
                <a:cs typeface="Arial" charset="0"/>
              </a:defRPr>
            </a:lvl6pPr>
            <a:lvl7pPr marL="2971800" indent="-228600" eaLnBrk="0" fontAlgn="base" hangingPunct="0">
              <a:spcBef>
                <a:spcPct val="0"/>
              </a:spcBef>
              <a:spcAft>
                <a:spcPct val="0"/>
              </a:spcAft>
              <a:defRPr b="1">
                <a:solidFill>
                  <a:schemeClr val="tx1"/>
                </a:solidFill>
                <a:latin typeface="Verdana" pitchFamily="34" charset="0"/>
                <a:cs typeface="Arial" charset="0"/>
              </a:defRPr>
            </a:lvl7pPr>
            <a:lvl8pPr marL="3429000" indent="-228600" eaLnBrk="0" fontAlgn="base" hangingPunct="0">
              <a:spcBef>
                <a:spcPct val="0"/>
              </a:spcBef>
              <a:spcAft>
                <a:spcPct val="0"/>
              </a:spcAft>
              <a:defRPr b="1">
                <a:solidFill>
                  <a:schemeClr val="tx1"/>
                </a:solidFill>
                <a:latin typeface="Verdana" pitchFamily="34" charset="0"/>
                <a:cs typeface="Arial" charset="0"/>
              </a:defRPr>
            </a:lvl8pPr>
            <a:lvl9pPr marL="3886200" indent="-228600" eaLnBrk="0" fontAlgn="base" hangingPunct="0">
              <a:spcBef>
                <a:spcPct val="0"/>
              </a:spcBef>
              <a:spcAft>
                <a:spcPct val="0"/>
              </a:spcAft>
              <a:defRPr b="1">
                <a:solidFill>
                  <a:schemeClr val="tx1"/>
                </a:solidFill>
                <a:latin typeface="Verdana" pitchFamily="34" charset="0"/>
                <a:cs typeface="Arial" charset="0"/>
              </a:defRPr>
            </a:lvl9pPr>
          </a:lstStyle>
          <a:p>
            <a:pPr eaLnBrk="1" hangingPunct="1"/>
            <a:fld id="{4D8F5A76-5364-4CF3-B3E2-4569C4AB6212}" type="slidenum">
              <a:rPr lang="en-US" b="0" smtClean="0">
                <a:solidFill>
                  <a:srgbClr val="000000"/>
                </a:solidFill>
                <a:latin typeface="Arial" charset="0"/>
              </a:rPr>
              <a:pPr eaLnBrk="1" hangingPunct="1"/>
              <a:t>40</a:t>
            </a:fld>
            <a:endParaRPr lang="en-US" b="0" dirty="0" smtClean="0">
              <a:solidFill>
                <a:srgbClr val="000000"/>
              </a:solidFill>
              <a:latin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Key message</a:t>
            </a:r>
            <a:r>
              <a:rPr lang="en-GB" dirty="0" smtClean="0"/>
              <a:t>: Explain that Kerberos provides the foundation of authentication in AD DS. Ensure students</a:t>
            </a:r>
            <a:r>
              <a:rPr lang="en-GB" baseline="0" dirty="0" smtClean="0"/>
              <a:t> understand that the AD DS domain controllers provide the KDC function. Also mention that Kerberos is available as an authentication method in IPSec and for Windows Firewall with Advanced Security Connection Security rules.</a:t>
            </a:r>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5</a:t>
            </a:fld>
            <a:endParaRPr lang="en-US" dirty="0"/>
          </a:p>
        </p:txBody>
      </p:sp>
      <p:sp>
        <p:nvSpPr>
          <p:cNvPr id="5" name="Header Placeholder 4"/>
          <p:cNvSpPr>
            <a:spLocks noGrp="1"/>
          </p:cNvSpPr>
          <p:nvPr>
            <p:ph type="hdr" sz="quarter" idx="11"/>
          </p:nvPr>
        </p:nvSpPr>
        <p:spPr/>
        <p:txBody>
          <a:bodyPr/>
          <a:lstStyle/>
          <a:p>
            <a:r>
              <a:rPr lang="en-US" dirty="0" smtClean="0"/>
              <a:t>Module 9: Planning Network Access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14626468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Ensure that students understand that certificate-based authentication is the strongest authentication that can take place in NPS and that we recommend it highly.</a:t>
            </a:r>
          </a:p>
          <a:p>
            <a:r>
              <a:rPr lang="en-US" dirty="0" smtClean="0"/>
              <a:t>Consider facilitating a discussion about the advantages and disadvantages of hosting your own certificate server, as well as the advantages and disadvantages of using a public certificate authority (CA) vendor for your certificate needs.</a:t>
            </a:r>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6</a:t>
            </a:fld>
            <a:endParaRPr lang="en-US" dirty="0"/>
          </a:p>
        </p:txBody>
      </p:sp>
      <p:sp>
        <p:nvSpPr>
          <p:cNvPr id="5" name="Header Placeholder 4"/>
          <p:cNvSpPr>
            <a:spLocks noGrp="1"/>
          </p:cNvSpPr>
          <p:nvPr>
            <p:ph type="hdr" sz="quarter" idx="11"/>
          </p:nvPr>
        </p:nvSpPr>
        <p:spPr/>
        <p:txBody>
          <a:bodyPr/>
          <a:lstStyle/>
          <a:p>
            <a:r>
              <a:rPr lang="en-US" dirty="0" smtClean="0"/>
              <a:t>Module 9: Planning Network Access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11254176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Discussion prompt</a:t>
            </a:r>
            <a:r>
              <a:rPr lang="en-GB" dirty="0" smtClean="0"/>
              <a:t>: Ask your students their approaches to securing</a:t>
            </a:r>
            <a:r>
              <a:rPr lang="en-GB" baseline="0" dirty="0" smtClean="0"/>
              <a:t> servers.</a:t>
            </a:r>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7</a:t>
            </a:fld>
            <a:endParaRPr lang="en-US" dirty="0"/>
          </a:p>
        </p:txBody>
      </p:sp>
      <p:sp>
        <p:nvSpPr>
          <p:cNvPr id="5" name="Header Placeholder 4"/>
          <p:cNvSpPr>
            <a:spLocks noGrp="1"/>
          </p:cNvSpPr>
          <p:nvPr>
            <p:ph type="hdr" sz="quarter" idx="11"/>
          </p:nvPr>
        </p:nvSpPr>
        <p:spPr/>
        <p:txBody>
          <a:bodyPr/>
          <a:lstStyle/>
          <a:p>
            <a:r>
              <a:rPr lang="en-US" dirty="0" smtClean="0"/>
              <a:t>Module 9: Planning Network Access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8151321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SCW is an application for enhancing server security by analyzing installed applications. The intent of SCW is to simplify configuration of security on servers by automating the process. During the process you are given details of all recommended changes before they are implemented.</a:t>
            </a:r>
          </a:p>
          <a:p>
            <a:endParaRPr lang="en-GB" dirty="0" smtClean="0"/>
          </a:p>
          <a:p>
            <a:r>
              <a:rPr lang="en-GB" dirty="0" smtClean="0"/>
              <a:t>If a server is running an application that is not recognized by SCW, you may need to make manual changes to the recommendations.</a:t>
            </a:r>
          </a:p>
          <a:p>
            <a:endParaRPr lang="en-GB" dirty="0" smtClean="0"/>
          </a:p>
          <a:p>
            <a:r>
              <a:rPr lang="en-GB" dirty="0" smtClean="0"/>
              <a:t>Encourage students to use SCW because all changes can be rolled back after they are applied. This makes it close to risk free. Of course, new policies should not be applied during production hours, and they should be tested before implementation.</a:t>
            </a:r>
          </a:p>
          <a:p>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8</a:t>
            </a:fld>
            <a:endParaRPr lang="en-US" dirty="0"/>
          </a:p>
        </p:txBody>
      </p:sp>
      <p:sp>
        <p:nvSpPr>
          <p:cNvPr id="5" name="Header Placeholder 4"/>
          <p:cNvSpPr>
            <a:spLocks noGrp="1"/>
          </p:cNvSpPr>
          <p:nvPr>
            <p:ph type="hdr" sz="quarter" idx="11"/>
          </p:nvPr>
        </p:nvSpPr>
        <p:spPr/>
        <p:txBody>
          <a:bodyPr/>
          <a:lstStyle/>
          <a:p>
            <a:r>
              <a:rPr lang="en-US" dirty="0" smtClean="0"/>
              <a:t>Module 9: Planning Network Access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24370621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Aft>
                <a:spcPct val="0"/>
              </a:spcAft>
            </a:pPr>
            <a:r>
              <a:rPr lang="en-US" b="1" dirty="0" smtClean="0"/>
              <a:t>Packet filtering</a:t>
            </a:r>
          </a:p>
          <a:p>
            <a:pPr eaLnBrk="1" hangingPunct="1">
              <a:spcAft>
                <a:spcPct val="0"/>
              </a:spcAft>
            </a:pPr>
            <a:r>
              <a:rPr lang="en-US" sz="1000" kern="1200" dirty="0" smtClean="0">
                <a:solidFill>
                  <a:schemeClr val="tx1"/>
                </a:solidFill>
                <a:effectLst/>
                <a:latin typeface="Arial" charset="0"/>
                <a:ea typeface="+mn-ea"/>
                <a:cs typeface="+mn-cs"/>
              </a:rPr>
              <a:t>IPSec provides limited firewall capabilities for end systems. </a:t>
            </a:r>
          </a:p>
          <a:p>
            <a:pPr eaLnBrk="1" hangingPunct="1">
              <a:spcAft>
                <a:spcPct val="0"/>
              </a:spcAft>
            </a:pPr>
            <a:r>
              <a:rPr lang="en-US" b="1" dirty="0" smtClean="0"/>
              <a:t>Securing host-to-host traffic on specific paths</a:t>
            </a:r>
            <a:endParaRPr lang="en-US" dirty="0" smtClean="0"/>
          </a:p>
          <a:p>
            <a:pPr eaLnBrk="1" hangingPunct="1"/>
            <a:r>
              <a:rPr lang="en-US" dirty="0" smtClean="0"/>
              <a:t>You can use IPSec to provide protection for traffic between servers or other static IP addresses or subnets. </a:t>
            </a:r>
          </a:p>
          <a:p>
            <a:pPr eaLnBrk="1" hangingPunct="1"/>
            <a:r>
              <a:rPr lang="en-US" b="1" dirty="0" smtClean="0"/>
              <a:t>Securing traffic to servers</a:t>
            </a:r>
          </a:p>
          <a:p>
            <a:pPr eaLnBrk="1" hangingPunct="1"/>
            <a:r>
              <a:rPr lang="en-US" dirty="0" smtClean="0"/>
              <a:t>You can require IPSec protection for all client computers that access a server. </a:t>
            </a:r>
            <a:r>
              <a:rPr lang="en-US" b="1" dirty="0" smtClean="0"/>
              <a:t>L2TP/IPSec for VPN connections</a:t>
            </a:r>
          </a:p>
          <a:p>
            <a:pPr eaLnBrk="1" hangingPunct="1"/>
            <a:r>
              <a:rPr lang="en-US" dirty="0" smtClean="0"/>
              <a:t>You can use the combination of the L2TP and IPSec (L2TP/IPSec) for all VPN scenarios.</a:t>
            </a:r>
          </a:p>
          <a:p>
            <a:pPr eaLnBrk="1" hangingPunct="1">
              <a:spcAft>
                <a:spcPct val="0"/>
              </a:spcAft>
            </a:pPr>
            <a:r>
              <a:rPr lang="en-US" b="1" dirty="0" smtClean="0"/>
              <a:t>Site-to-site (gateway-to-gateway) tunneling</a:t>
            </a:r>
            <a:endParaRPr lang="en-US" dirty="0" smtClean="0"/>
          </a:p>
          <a:p>
            <a:pPr eaLnBrk="1" hangingPunct="1"/>
            <a:r>
              <a:rPr lang="en-US" dirty="0" smtClean="0"/>
              <a:t>You can use IPSec in tunnel mode for site-to-site (gateway-to-gateway) tunnels when you need interoperability with third-party routers, gateways, or end systems that do not support L2TP/IPSec or Point-to-Point Tunneling Protocol (PPTP) connections. </a:t>
            </a:r>
          </a:p>
          <a:p>
            <a:pPr eaLnBrk="1" hangingPunct="1">
              <a:spcAft>
                <a:spcPct val="0"/>
              </a:spcAft>
            </a:pPr>
            <a:r>
              <a:rPr lang="en-US" b="1" dirty="0" smtClean="0"/>
              <a:t>Enforcing logical networks (server/domain isolation) </a:t>
            </a:r>
          </a:p>
          <a:p>
            <a:pPr eaLnBrk="1" hangingPunct="1"/>
            <a:r>
              <a:rPr lang="en-US" dirty="0" smtClean="0"/>
              <a:t>A Server and Domain Isolation solution based on Microsoft® Windows® IPSec and the AD DS enables administrators to segment their Windows environment dynamically into more secure and isolated logical networks based on policy, without costly changes to their network infrastructure or applications.</a:t>
            </a:r>
          </a:p>
          <a:p>
            <a:pPr eaLnBrk="1" hangingPunct="1"/>
            <a:endParaRPr lang="en-US" dirty="0" smtClean="0"/>
          </a:p>
          <a:p>
            <a:pPr eaLnBrk="1" hangingPunct="1"/>
            <a:r>
              <a:rPr lang="en-US" b="1" dirty="0" smtClean="0"/>
              <a:t>Note:</a:t>
            </a:r>
            <a:r>
              <a:rPr lang="en-US" dirty="0" smtClean="0"/>
              <a:t> Because IPSec depends on IP addresses for establishing secure connections, you cannot specify dynamic IP addresses.</a:t>
            </a:r>
          </a:p>
          <a:p>
            <a:pPr eaLnBrk="1" hangingPunct="1"/>
            <a:endParaRPr lang="en-US" dirty="0" smtClean="0"/>
          </a:p>
          <a:p>
            <a:pPr eaLnBrk="1" hangingPunct="1"/>
            <a:r>
              <a:rPr lang="en-US" b="1" dirty="0" smtClean="0"/>
              <a:t>IPSec Uses That Are Not Recommended</a:t>
            </a:r>
          </a:p>
          <a:p>
            <a:pPr marL="285750" lvl="1" eaLnBrk="1" hangingPunct="1"/>
            <a:r>
              <a:rPr lang="en-US" dirty="0" smtClean="0"/>
              <a:t>Securing communication between domain members and their controllers. </a:t>
            </a:r>
          </a:p>
          <a:p>
            <a:pPr marL="285750" lvl="1" eaLnBrk="1" hangingPunct="1"/>
            <a:r>
              <a:rPr lang="en-US" dirty="0" smtClean="0"/>
              <a:t>Securing all network traffic in a network. </a:t>
            </a:r>
          </a:p>
          <a:p>
            <a:pPr eaLnBrk="1" hangingPunct="1"/>
            <a:endParaRPr lang="en-US" b="1" dirty="0" smtClean="0"/>
          </a:p>
          <a:p>
            <a:pPr eaLnBrk="1" hangingPunct="1"/>
            <a:r>
              <a:rPr lang="en-US" b="1" dirty="0" smtClean="0"/>
              <a:t>References</a:t>
            </a:r>
          </a:p>
          <a:p>
            <a:pPr eaLnBrk="1" hangingPunct="1">
              <a:spcAft>
                <a:spcPct val="0"/>
              </a:spcAft>
              <a:buFontTx/>
              <a:buChar char="•"/>
            </a:pPr>
            <a:r>
              <a:rPr lang="en-US" dirty="0" smtClean="0"/>
              <a:t> Determining Your IPSec Needs</a:t>
            </a:r>
          </a:p>
          <a:p>
            <a:pPr eaLnBrk="1" hangingPunct="1"/>
            <a:r>
              <a:rPr lang="en-US" dirty="0" smtClean="0"/>
              <a:t>http://go.microsoft.com/fwlink/?LinkID=112083&amp;clcid=0x409</a:t>
            </a:r>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9</a:t>
            </a:fld>
            <a:endParaRPr lang="en-US" dirty="0"/>
          </a:p>
        </p:txBody>
      </p:sp>
      <p:sp>
        <p:nvSpPr>
          <p:cNvPr id="5" name="Header Placeholder 4"/>
          <p:cNvSpPr>
            <a:spLocks noGrp="1"/>
          </p:cNvSpPr>
          <p:nvPr>
            <p:ph type="hdr" sz="quarter" idx="11"/>
          </p:nvPr>
        </p:nvSpPr>
        <p:spPr/>
        <p:txBody>
          <a:bodyPr/>
          <a:lstStyle/>
          <a:p>
            <a:r>
              <a:rPr lang="en-US" dirty="0" smtClean="0"/>
              <a:t>Module 9: Planning Network Access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326034689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8" descr="bckgrd_3.jpg"/>
          <p:cNvPicPr>
            <a:picLocks noChangeAspect="1"/>
          </p:cNvPicPr>
          <p:nvPr/>
        </p:nvPicPr>
        <p:blipFill>
          <a:blip r:embed="rId2" cstate="print"/>
          <a:srcRect/>
          <a:stretch>
            <a:fillRect/>
          </a:stretch>
        </p:blipFill>
        <p:spPr bwMode="auto">
          <a:xfrm>
            <a:off x="-182563" y="0"/>
            <a:ext cx="9326563" cy="6858000"/>
          </a:xfrm>
          <a:prstGeom prst="rect">
            <a:avLst/>
          </a:prstGeom>
          <a:noFill/>
          <a:ln w="9525">
            <a:noFill/>
            <a:miter lim="800000"/>
            <a:headEnd/>
            <a:tailEnd/>
          </a:ln>
        </p:spPr>
      </p:pic>
      <p:sp>
        <p:nvSpPr>
          <p:cNvPr id="726019" name="Rectangle 3"/>
          <p:cNvSpPr>
            <a:spLocks noGrp="1" noChangeArrowheads="1"/>
          </p:cNvSpPr>
          <p:nvPr>
            <p:ph type="ctrTitle" sz="quarter"/>
          </p:nvPr>
        </p:nvSpPr>
        <p:spPr>
          <a:xfrm>
            <a:off x="0" y="804863"/>
            <a:ext cx="7527925" cy="2073275"/>
          </a:xfrm>
          <a:ln algn="ctr"/>
        </p:spPr>
        <p:txBody>
          <a:bodyPr tIns="0" rIns="0" bIns="0">
            <a:spAutoFit/>
          </a:bodyPr>
          <a:lstStyle>
            <a:lvl1pPr algn="r">
              <a:spcBef>
                <a:spcPct val="60000"/>
              </a:spcBef>
              <a:buClr>
                <a:schemeClr val="hlink"/>
              </a:buClr>
              <a:buSzPct val="90000"/>
              <a:buFontTx/>
              <a:buNone/>
              <a:defRPr sz="8000">
                <a:latin typeface="Segoe Light" pitchFamily="34" charset="0"/>
              </a:defRPr>
            </a:lvl1pPr>
          </a:lstStyle>
          <a:p>
            <a:r>
              <a:rPr lang="en-US" smtClean="0"/>
              <a:t>Click to edit Master title style</a:t>
            </a:r>
            <a:endParaRPr lang="en-US"/>
          </a:p>
        </p:txBody>
      </p:sp>
      <p:sp>
        <p:nvSpPr>
          <p:cNvPr id="726020" name="Rectangle 4"/>
          <p:cNvSpPr>
            <a:spLocks noGrp="1" noChangeArrowheads="1"/>
          </p:cNvSpPr>
          <p:nvPr>
            <p:ph type="subTitle" sz="quarter" idx="1"/>
          </p:nvPr>
        </p:nvSpPr>
        <p:spPr>
          <a:xfrm>
            <a:off x="3448050" y="2720975"/>
            <a:ext cx="4152900" cy="1030288"/>
          </a:xfrm>
        </p:spPr>
        <p:txBody>
          <a:bodyPr lIns="91440" tIns="45720" rIns="91440" bIns="45720"/>
          <a:lstStyle>
            <a:lvl1pPr marL="0" indent="0" algn="r">
              <a:lnSpc>
                <a:spcPct val="95000"/>
              </a:lnSpc>
              <a:spcBef>
                <a:spcPct val="60000"/>
              </a:spcBef>
              <a:buFontTx/>
              <a:buNone/>
              <a:defRPr sz="2600">
                <a:latin typeface="Segoe Semibold" pitchFamily="34" charset="0"/>
              </a:defRPr>
            </a:lvl1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bckgrd_2.jpg"/>
          <p:cNvPicPr>
            <a:picLocks noChangeAspect="1"/>
          </p:cNvPicPr>
          <p:nvPr/>
        </p:nvPicPr>
        <p:blipFill>
          <a:blip r:embed="rId13" cstate="print"/>
          <a:srcRect/>
          <a:stretch>
            <a:fillRect/>
          </a:stretch>
        </p:blipFill>
        <p:spPr bwMode="auto">
          <a:xfrm>
            <a:off x="0" y="6529388"/>
            <a:ext cx="9144000" cy="328612"/>
          </a:xfrm>
          <a:prstGeom prst="rect">
            <a:avLst/>
          </a:prstGeom>
          <a:noFill/>
          <a:ln w="9525">
            <a:noFill/>
            <a:miter lim="800000"/>
            <a:headEnd/>
            <a:tailEnd/>
          </a:ln>
        </p:spPr>
      </p:pic>
      <p:pic>
        <p:nvPicPr>
          <p:cNvPr id="1027" name="Picture 6" descr="bckgrd_1.jpg"/>
          <p:cNvPicPr>
            <a:picLocks noChangeAspect="1"/>
          </p:cNvPicPr>
          <p:nvPr/>
        </p:nvPicPr>
        <p:blipFill>
          <a:blip r:embed="rId14" cstate="print"/>
          <a:srcRect/>
          <a:stretch>
            <a:fillRect/>
          </a:stretch>
        </p:blipFill>
        <p:spPr bwMode="auto">
          <a:xfrm>
            <a:off x="0" y="0"/>
            <a:ext cx="9144000" cy="701675"/>
          </a:xfrm>
          <a:prstGeom prst="rect">
            <a:avLst/>
          </a:prstGeom>
          <a:noFill/>
          <a:ln w="9525">
            <a:noFill/>
            <a:miter lim="800000"/>
            <a:headEnd/>
            <a:tailEnd/>
          </a:ln>
        </p:spPr>
      </p:pic>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dirty="0">
              <a:cs typeface="+mn-cs"/>
            </a:endParaRPr>
          </a:p>
        </p:txBody>
      </p:sp>
      <p:sp>
        <p:nvSpPr>
          <p:cNvPr id="1029" name="Rectangle 4"/>
          <p:cNvSpPr>
            <a:spLocks noGrp="1" noChangeArrowheads="1"/>
          </p:cNvSpPr>
          <p:nvPr>
            <p:ph type="title"/>
          </p:nvPr>
        </p:nvSpPr>
        <p:spPr bwMode="auto">
          <a:xfrm>
            <a:off x="460375" y="0"/>
            <a:ext cx="7773988" cy="741363"/>
          </a:xfrm>
          <a:prstGeom prst="rect">
            <a:avLst/>
          </a:prstGeom>
          <a:noFill/>
          <a:ln w="9525">
            <a:noFill/>
            <a:miter lim="800000"/>
            <a:headEnd/>
            <a:tailEnd/>
          </a:ln>
        </p:spPr>
        <p:txBody>
          <a:bodyPr vert="horz" wrap="square" lIns="0" tIns="45720" rIns="91440" bIns="45720" numCol="1" anchor="b" anchorCtr="0" compatLnSpc="1">
            <a:prstTxWarp prst="textNoShape">
              <a:avLst/>
            </a:prstTxWarp>
          </a:bodyPr>
          <a:lstStyle/>
          <a:p>
            <a:pPr lvl="0"/>
            <a:r>
              <a:rPr lang="en-US" smtClean="0"/>
              <a:t>Slide Title</a:t>
            </a:r>
          </a:p>
        </p:txBody>
      </p:sp>
      <p:sp>
        <p:nvSpPr>
          <p:cNvPr id="1030" name="Rectangle 5"/>
          <p:cNvSpPr>
            <a:spLocks noGrp="1" noChangeArrowheads="1"/>
          </p:cNvSpPr>
          <p:nvPr>
            <p:ph type="body" idx="1"/>
          </p:nvPr>
        </p:nvSpPr>
        <p:spPr bwMode="auto">
          <a:xfrm>
            <a:off x="458788" y="992188"/>
            <a:ext cx="7751762" cy="43862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Body Text</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79"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Lst>
  <p:timing>
    <p:tnLst>
      <p:par>
        <p:cTn id="1" dur="indefinite" restart="never" nodeType="tmRoot"/>
      </p:par>
    </p:tnLst>
  </p:timing>
  <p:txStyles>
    <p:titleStyle>
      <a:lvl1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mj-lt"/>
          <a:ea typeface="+mj-ea"/>
          <a:cs typeface="+mj-cs"/>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90000"/>
        </a:lnSpc>
        <a:spcBef>
          <a:spcPct val="70000"/>
        </a:spcBef>
        <a:spcAft>
          <a:spcPct val="0"/>
        </a:spcAft>
        <a:buClr>
          <a:schemeClr val="hlink"/>
        </a:buClr>
        <a:buSzPct val="90000"/>
        <a:buChar char="•"/>
        <a:defRPr sz="2000">
          <a:solidFill>
            <a:schemeClr val="tx1"/>
          </a:solidFill>
          <a:latin typeface="+mn-lt"/>
          <a:ea typeface="+mn-ea"/>
          <a:cs typeface="+mn-cs"/>
        </a:defRPr>
      </a:lvl1pPr>
      <a:lvl2pPr marL="458788" indent="-169863" algn="l" rtl="0" eaLnBrk="1" fontAlgn="base" hangingPunct="1">
        <a:lnSpc>
          <a:spcPct val="90000"/>
        </a:lnSpc>
        <a:spcBef>
          <a:spcPct val="70000"/>
        </a:spcBef>
        <a:spcAft>
          <a:spcPct val="0"/>
        </a:spcAft>
        <a:buClr>
          <a:schemeClr val="hlink"/>
        </a:buClr>
        <a:buSzPct val="80000"/>
        <a:buFont typeface="Wingdings" pitchFamily="2" charset="2"/>
        <a:buChar char="§"/>
        <a:defRPr>
          <a:solidFill>
            <a:schemeClr val="tx1"/>
          </a:solidFill>
          <a:latin typeface="+mn-lt"/>
        </a:defRPr>
      </a:lvl2pPr>
      <a:lvl3pPr marL="854075" indent="-173038" algn="l" rtl="0" eaLnBrk="1" fontAlgn="base" hangingPunct="1">
        <a:lnSpc>
          <a:spcPct val="90000"/>
        </a:lnSpc>
        <a:spcBef>
          <a:spcPct val="70000"/>
        </a:spcBef>
        <a:spcAft>
          <a:spcPct val="0"/>
        </a:spcAft>
        <a:buClr>
          <a:schemeClr val="bg2"/>
        </a:buClr>
        <a:buSzPct val="80000"/>
        <a:buChar char="•"/>
        <a:defRPr>
          <a:solidFill>
            <a:schemeClr val="tx1"/>
          </a:solidFill>
          <a:latin typeface="+mn-lt"/>
        </a:defRPr>
      </a:lvl3pPr>
      <a:lvl4pPr marL="1254125" indent="-165100" algn="l" rtl="0" eaLnBrk="1" fontAlgn="base" hangingPunct="1">
        <a:lnSpc>
          <a:spcPct val="90000"/>
        </a:lnSpc>
        <a:spcBef>
          <a:spcPct val="70000"/>
        </a:spcBef>
        <a:spcAft>
          <a:spcPct val="0"/>
        </a:spcAft>
        <a:buClr>
          <a:srgbClr val="2D4A6D"/>
        </a:buClr>
        <a:buSzPct val="90000"/>
        <a:buFont typeface="Segoe" pitchFamily="34" charset="0"/>
        <a:buChar char="-"/>
        <a:defRPr sz="1600">
          <a:solidFill>
            <a:schemeClr val="tx1"/>
          </a:solidFill>
          <a:latin typeface="+mn-lt"/>
        </a:defRPr>
      </a:lvl4pPr>
      <a:lvl5pPr marL="15446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9.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png"/><Relationship Id="rId3" Type="http://schemas.openxmlformats.org/officeDocument/2006/relationships/image" Target="../media/image17.png"/><Relationship Id="rId7" Type="http://schemas.openxmlformats.org/officeDocument/2006/relationships/image" Target="../media/image21.png"/><Relationship Id="rId12" Type="http://schemas.openxmlformats.org/officeDocument/2006/relationships/image" Target="../media/image26.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3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23.png"/><Relationship Id="rId11" Type="http://schemas.openxmlformats.org/officeDocument/2006/relationships/image" Target="../media/image19.png"/><Relationship Id="rId5" Type="http://schemas.openxmlformats.org/officeDocument/2006/relationships/image" Target="../media/image20.png"/><Relationship Id="rId10" Type="http://schemas.openxmlformats.org/officeDocument/2006/relationships/image" Target="../media/image27.png"/><Relationship Id="rId4" Type="http://schemas.openxmlformats.org/officeDocument/2006/relationships/image" Target="../media/image18.png"/><Relationship Id="rId9" Type="http://schemas.openxmlformats.org/officeDocument/2006/relationships/image" Target="../media/image26.png"/></Relationships>
</file>

<file path=ppt/slides/_rels/slide32.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17.png"/><Relationship Id="rId7" Type="http://schemas.openxmlformats.org/officeDocument/2006/relationships/image" Target="../media/image26.png"/><Relationship Id="rId12" Type="http://schemas.openxmlformats.org/officeDocument/2006/relationships/image" Target="../media/image22.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21.png"/><Relationship Id="rId11" Type="http://schemas.openxmlformats.org/officeDocument/2006/relationships/image" Target="../media/image20.png"/><Relationship Id="rId5" Type="http://schemas.openxmlformats.org/officeDocument/2006/relationships/image" Target="../media/image23.png"/><Relationship Id="rId10" Type="http://schemas.openxmlformats.org/officeDocument/2006/relationships/image" Target="../media/image19.png"/><Relationship Id="rId4" Type="http://schemas.openxmlformats.org/officeDocument/2006/relationships/image" Target="../media/image18.png"/><Relationship Id="rId9" Type="http://schemas.openxmlformats.org/officeDocument/2006/relationships/image" Target="../media/image30.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hyperlink" Target="6433A_DirectAccessDemo_Task5.wmv" TargetMode="External"/><Relationship Id="rId3" Type="http://schemas.openxmlformats.org/officeDocument/2006/relationships/hyperlink" Target="6433A_DirectAccessDemo_Task1.wmv" TargetMode="External"/><Relationship Id="rId7" Type="http://schemas.openxmlformats.org/officeDocument/2006/relationships/hyperlink" Target="6433A_DirectAccessDemo_Task4.wmv"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hyperlink" Target="6433A_DirectAccessDemo_Task3.wmv" TargetMode="External"/><Relationship Id="rId5" Type="http://schemas.openxmlformats.org/officeDocument/2006/relationships/hyperlink" Target="6433A_DirectAccessDemo_Task2.wmv" TargetMode="External"/><Relationship Id="rId4" Type="http://schemas.openxmlformats.org/officeDocument/2006/relationships/image" Target="../media/image31.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ubtitle 2"/>
          <p:cNvSpPr>
            <a:spLocks noGrp="1"/>
          </p:cNvSpPr>
          <p:nvPr>
            <p:ph type="subTitle" sz="quarter" idx="1"/>
          </p:nvPr>
        </p:nvSpPr>
        <p:spPr/>
        <p:txBody>
          <a:bodyPr/>
          <a:lstStyle/>
          <a:p>
            <a:r>
              <a:rPr lang="en-US" dirty="0" smtClean="0"/>
              <a:t>Module 9</a:t>
            </a:r>
          </a:p>
          <a:p>
            <a:r>
              <a:rPr lang="en-US" dirty="0" smtClean="0"/>
              <a:t>Planning Network Access</a:t>
            </a:r>
          </a:p>
        </p:txBody>
      </p:sp>
    </p:spTree>
    <p:extLst>
      <p:ext uri="{BB962C8B-B14F-4D97-AF65-F5344CB8AC3E}">
        <p14:creationId xmlns:p14="http://schemas.microsoft.com/office/powerpoint/2010/main" val="13689277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Implementing Windows Firewall</a:t>
            </a:r>
          </a:p>
        </p:txBody>
      </p:sp>
      <p:sp>
        <p:nvSpPr>
          <p:cNvPr id="3" name="Rounded Rectangle 849923"/>
          <p:cNvSpPr>
            <a:spLocks noChangeArrowheads="1"/>
          </p:cNvSpPr>
          <p:nvPr/>
        </p:nvSpPr>
        <p:spPr bwMode="auto">
          <a:xfrm>
            <a:off x="663575" y="942975"/>
            <a:ext cx="7832725" cy="5176838"/>
          </a:xfrm>
          <a:prstGeom prst="roundRect">
            <a:avLst>
              <a:gd name="adj" fmla="val 4167"/>
            </a:avLst>
          </a:prstGeom>
          <a:solidFill>
            <a:srgbClr val="DEE7F1"/>
          </a:solidFill>
          <a:ln w="9525" algn="ctr">
            <a:solidFill>
              <a:srgbClr val="333333"/>
            </a:solidFill>
            <a:round/>
            <a:headEnd/>
            <a:tailEnd/>
          </a:ln>
        </p:spPr>
        <p:txBody>
          <a:bodyPr/>
          <a:lstStyle/>
          <a:p>
            <a:pPr algn="l"/>
            <a:r>
              <a:rPr lang="en-US" sz="2000" dirty="0"/>
              <a:t>Connection security rules involve:</a:t>
            </a:r>
          </a:p>
        </p:txBody>
      </p:sp>
      <p:sp>
        <p:nvSpPr>
          <p:cNvPr id="4" name="Rounded Rectangle 844804"/>
          <p:cNvSpPr>
            <a:spLocks noChangeArrowheads="1"/>
          </p:cNvSpPr>
          <p:nvPr/>
        </p:nvSpPr>
        <p:spPr bwMode="auto">
          <a:xfrm>
            <a:off x="963613" y="1473200"/>
            <a:ext cx="7248525" cy="1955800"/>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dirty="0"/>
              <a:t>Authenticating two computers before they </a:t>
            </a:r>
            <a:br>
              <a:rPr lang="en-US" dirty="0"/>
            </a:br>
            <a:r>
              <a:rPr lang="en-US" dirty="0"/>
              <a:t>begin communications</a:t>
            </a:r>
          </a:p>
          <a:p>
            <a:pPr marL="228600" indent="-228600" algn="l">
              <a:lnSpc>
                <a:spcPct val="90000"/>
              </a:lnSpc>
              <a:spcBef>
                <a:spcPct val="40000"/>
              </a:spcBef>
              <a:buClr>
                <a:srgbClr val="006699"/>
              </a:buClr>
              <a:buFontTx/>
              <a:buChar char="•"/>
            </a:pPr>
            <a:r>
              <a:rPr lang="en-US" dirty="0"/>
              <a:t>Securing information being sent between </a:t>
            </a:r>
            <a:br>
              <a:rPr lang="en-US" dirty="0"/>
            </a:br>
            <a:r>
              <a:rPr lang="en-US" dirty="0"/>
              <a:t>two computers</a:t>
            </a:r>
          </a:p>
          <a:p>
            <a:pPr marL="228600" indent="-228600" algn="l">
              <a:lnSpc>
                <a:spcPct val="90000"/>
              </a:lnSpc>
              <a:spcBef>
                <a:spcPct val="40000"/>
              </a:spcBef>
              <a:buClr>
                <a:srgbClr val="006699"/>
              </a:buClr>
              <a:buFontTx/>
              <a:buChar char="•"/>
            </a:pPr>
            <a:r>
              <a:rPr lang="en-US" dirty="0"/>
              <a:t>Using key exchange, authentication, data integrity, </a:t>
            </a:r>
            <a:br>
              <a:rPr lang="en-US" dirty="0"/>
            </a:br>
            <a:r>
              <a:rPr lang="en-US" dirty="0"/>
              <a:t>and data encryption (optionally)</a:t>
            </a:r>
          </a:p>
        </p:txBody>
      </p:sp>
      <p:sp>
        <p:nvSpPr>
          <p:cNvPr id="5" name="Rounded Rectangle 849923"/>
          <p:cNvSpPr>
            <a:spLocks noChangeArrowheads="1"/>
          </p:cNvSpPr>
          <p:nvPr/>
        </p:nvSpPr>
        <p:spPr bwMode="auto">
          <a:xfrm>
            <a:off x="661988" y="3649663"/>
            <a:ext cx="7834312" cy="466725"/>
          </a:xfrm>
          <a:prstGeom prst="roundRect">
            <a:avLst>
              <a:gd name="adj" fmla="val 41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lstStyle/>
          <a:p>
            <a:pPr algn="l"/>
            <a:r>
              <a:rPr lang="en-US" sz="2000" dirty="0"/>
              <a:t>How firewall rules and connection rules are related:</a:t>
            </a:r>
          </a:p>
        </p:txBody>
      </p:sp>
      <p:sp>
        <p:nvSpPr>
          <p:cNvPr id="6" name="Rounded Rectangle 844804"/>
          <p:cNvSpPr>
            <a:spLocks noChangeArrowheads="1"/>
          </p:cNvSpPr>
          <p:nvPr/>
        </p:nvSpPr>
        <p:spPr bwMode="auto">
          <a:xfrm>
            <a:off x="963613" y="4179888"/>
            <a:ext cx="7248525" cy="1624012"/>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dirty="0"/>
              <a:t>Firewall rules allow traffic through, but do not </a:t>
            </a:r>
            <a:br>
              <a:rPr lang="en-US" dirty="0"/>
            </a:br>
            <a:r>
              <a:rPr lang="en-US" dirty="0"/>
              <a:t>secure that traffic</a:t>
            </a:r>
          </a:p>
          <a:p>
            <a:pPr marL="228600" indent="-228600" algn="l">
              <a:lnSpc>
                <a:spcPct val="90000"/>
              </a:lnSpc>
              <a:spcBef>
                <a:spcPct val="40000"/>
              </a:spcBef>
              <a:buClr>
                <a:srgbClr val="006699"/>
              </a:buClr>
              <a:buFontTx/>
              <a:buChar char="•"/>
            </a:pPr>
            <a:r>
              <a:rPr lang="en-US" dirty="0"/>
              <a:t>Connection security rules can secure the traffic, </a:t>
            </a:r>
            <a:br>
              <a:rPr lang="en-US" dirty="0"/>
            </a:br>
            <a:r>
              <a:rPr lang="en-US" dirty="0"/>
              <a:t>but creating a connection security rule does not </a:t>
            </a:r>
            <a:br>
              <a:rPr lang="en-US" dirty="0"/>
            </a:br>
            <a:r>
              <a:rPr lang="en-US" dirty="0"/>
              <a:t>allow traffic through the firewall</a:t>
            </a:r>
          </a:p>
        </p:txBody>
      </p:sp>
    </p:spTree>
    <p:extLst>
      <p:ext uri="{BB962C8B-B14F-4D97-AF65-F5344CB8AC3E}">
        <p14:creationId xmlns:p14="http://schemas.microsoft.com/office/powerpoint/2010/main" val="37753332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
            </a:r>
            <a:br>
              <a:rPr lang="en-GB" dirty="0"/>
            </a:br>
            <a:r>
              <a:rPr lang="en-GB" dirty="0"/>
              <a:t>Demonstration: How to Implement Domain Isolation</a:t>
            </a:r>
          </a:p>
        </p:txBody>
      </p:sp>
      <p:sp>
        <p:nvSpPr>
          <p:cNvPr id="4" name="Rectangle 3"/>
          <p:cNvSpPr txBox="1">
            <a:spLocks noChangeArrowheads="1"/>
          </p:cNvSpPr>
          <p:nvPr/>
        </p:nvSpPr>
        <p:spPr bwMode="auto">
          <a:xfrm>
            <a:off x="458788" y="992188"/>
            <a:ext cx="7751762" cy="43862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90000"/>
              </a:lnSpc>
              <a:spcBef>
                <a:spcPct val="70000"/>
              </a:spcBef>
              <a:spcAft>
                <a:spcPct val="0"/>
              </a:spcAft>
              <a:buClr>
                <a:schemeClr val="hlink"/>
              </a:buClr>
              <a:buSzPct val="90000"/>
              <a:buChar char="•"/>
              <a:defRPr sz="2000">
                <a:solidFill>
                  <a:schemeClr val="tx1"/>
                </a:solidFill>
                <a:latin typeface="+mn-lt"/>
                <a:ea typeface="+mn-ea"/>
                <a:cs typeface="+mn-cs"/>
              </a:defRPr>
            </a:lvl1pPr>
            <a:lvl2pPr marL="458788" indent="-169863" algn="l" rtl="0" eaLnBrk="1" fontAlgn="base" hangingPunct="1">
              <a:lnSpc>
                <a:spcPct val="90000"/>
              </a:lnSpc>
              <a:spcBef>
                <a:spcPct val="70000"/>
              </a:spcBef>
              <a:spcAft>
                <a:spcPct val="0"/>
              </a:spcAft>
              <a:buClr>
                <a:schemeClr val="hlink"/>
              </a:buClr>
              <a:buSzPct val="80000"/>
              <a:buFont typeface="Wingdings" pitchFamily="2" charset="2"/>
              <a:buChar char="§"/>
              <a:defRPr>
                <a:solidFill>
                  <a:schemeClr val="tx1"/>
                </a:solidFill>
                <a:latin typeface="+mn-lt"/>
              </a:defRPr>
            </a:lvl2pPr>
            <a:lvl3pPr marL="854075" indent="-173038" algn="l" rtl="0" eaLnBrk="1" fontAlgn="base" hangingPunct="1">
              <a:lnSpc>
                <a:spcPct val="90000"/>
              </a:lnSpc>
              <a:spcBef>
                <a:spcPct val="70000"/>
              </a:spcBef>
              <a:spcAft>
                <a:spcPct val="0"/>
              </a:spcAft>
              <a:buClr>
                <a:schemeClr val="bg2"/>
              </a:buClr>
              <a:buSzPct val="80000"/>
              <a:buChar char="•"/>
              <a:defRPr>
                <a:solidFill>
                  <a:schemeClr val="tx1"/>
                </a:solidFill>
                <a:latin typeface="+mn-lt"/>
              </a:defRPr>
            </a:lvl3pPr>
            <a:lvl4pPr marL="1254125" indent="-165100" algn="l" rtl="0" eaLnBrk="1" fontAlgn="base" hangingPunct="1">
              <a:lnSpc>
                <a:spcPct val="90000"/>
              </a:lnSpc>
              <a:spcBef>
                <a:spcPct val="70000"/>
              </a:spcBef>
              <a:spcAft>
                <a:spcPct val="0"/>
              </a:spcAft>
              <a:buClr>
                <a:srgbClr val="2D4A6D"/>
              </a:buClr>
              <a:buSzPct val="90000"/>
              <a:buFont typeface="Segoe" pitchFamily="34" charset="0"/>
              <a:buChar char="-"/>
              <a:defRPr sz="1600">
                <a:solidFill>
                  <a:schemeClr val="tx1"/>
                </a:solidFill>
                <a:latin typeface="+mn-lt"/>
              </a:defRPr>
            </a:lvl4pPr>
            <a:lvl5pPr marL="15446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a:buFontTx/>
              <a:buNone/>
            </a:pPr>
            <a:r>
              <a:rPr lang="en-US" b="1" dirty="0" smtClean="0"/>
              <a:t>In this demonstration, you will see how to: </a:t>
            </a:r>
          </a:p>
          <a:p>
            <a:pPr lvl="0"/>
            <a:r>
              <a:rPr lang="en-US" b="0" dirty="0"/>
              <a:t>Open Group Policy Management Editor</a:t>
            </a:r>
            <a:endParaRPr lang="en-GB" b="0" dirty="0"/>
          </a:p>
          <a:p>
            <a:pPr lvl="0"/>
            <a:r>
              <a:rPr lang="en-US" b="0" dirty="0"/>
              <a:t>Configure the Connection Security Rule</a:t>
            </a:r>
            <a:endParaRPr lang="en-GB" b="0" dirty="0"/>
          </a:p>
          <a:p>
            <a:pPr lvl="0"/>
            <a:r>
              <a:rPr lang="en-US" b="0" dirty="0"/>
              <a:t>Refresh the GPO on all computers</a:t>
            </a:r>
            <a:endParaRPr lang="en-GB" b="0" dirty="0"/>
          </a:p>
          <a:p>
            <a:pPr lvl="0"/>
            <a:r>
              <a:rPr lang="en-US" b="0" dirty="0"/>
              <a:t>Test domain isolation</a:t>
            </a:r>
            <a:endParaRPr lang="en-GB" b="0" dirty="0"/>
          </a:p>
          <a:p>
            <a:endParaRPr lang="en-US" b="0" dirty="0"/>
          </a:p>
        </p:txBody>
      </p:sp>
    </p:spTree>
    <p:extLst>
      <p:ext uri="{BB962C8B-B14F-4D97-AF65-F5344CB8AC3E}">
        <p14:creationId xmlns:p14="http://schemas.microsoft.com/office/powerpoint/2010/main" val="17758846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Notes Page Over-flow Slide. Do Not Print Slide. See Notes pane.</a:t>
            </a:r>
            <a:endParaRPr lang="en-GB" dirty="0"/>
          </a:p>
        </p:txBody>
      </p:sp>
      <p:cxnSp>
        <p:nvCxnSpPr>
          <p:cNvPr id="4" name="Straight Connector 3"/>
          <p:cNvCxnSpPr/>
          <p:nvPr/>
        </p:nvCxnSpPr>
        <p:spPr bwMode="auto">
          <a:xfrm flipV="1">
            <a:off x="0" y="0"/>
            <a:ext cx="9144000" cy="6858000"/>
          </a:xfrm>
          <a:prstGeom prst="line">
            <a:avLst/>
          </a:prstGeom>
          <a:ln>
            <a:solidFill>
              <a:srgbClr val="FF0000"/>
            </a:solidFill>
            <a:headEnd type="none" w="med" len="med"/>
            <a:tailEnd type="none" w="med" len="med"/>
          </a:ln>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9468071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smtClean="0"/>
              <a:t>Lesson 2</a:t>
            </a:r>
            <a:r>
              <a:rPr lang="en-US" dirty="0"/>
              <a:t>: Planning Virtual Private Networks</a:t>
            </a:r>
            <a:endParaRPr lang="en-US" dirty="0" smtClean="0"/>
          </a:p>
        </p:txBody>
      </p:sp>
      <p:sp>
        <p:nvSpPr>
          <p:cNvPr id="6147" name="Rectangle 3"/>
          <p:cNvSpPr>
            <a:spLocks noGrp="1" noChangeArrowheads="1"/>
          </p:cNvSpPr>
          <p:nvPr>
            <p:ph type="body" idx="1"/>
          </p:nvPr>
        </p:nvSpPr>
        <p:spPr/>
        <p:txBody>
          <a:bodyPr/>
          <a:lstStyle/>
          <a:p>
            <a:r>
              <a:rPr lang="en-US" dirty="0"/>
              <a:t>VPN Tunneling Protocols</a:t>
            </a:r>
            <a:endParaRPr lang="en-GB" dirty="0" smtClean="0"/>
          </a:p>
          <a:p>
            <a:r>
              <a:rPr lang="en-GB" dirty="0" smtClean="0"/>
              <a:t>Discussion: Selecting a VPN Protocol</a:t>
            </a:r>
          </a:p>
          <a:p>
            <a:r>
              <a:rPr lang="en-GB" dirty="0" smtClean="0"/>
              <a:t>Considerations for Deploying a VPN Server</a:t>
            </a:r>
          </a:p>
          <a:p>
            <a:r>
              <a:rPr lang="en-US" dirty="0"/>
              <a:t>Post-Deployment Considerations for VPN </a:t>
            </a:r>
            <a:r>
              <a:rPr lang="en-US" dirty="0" smtClean="0"/>
              <a:t>Servers</a:t>
            </a:r>
          </a:p>
          <a:p>
            <a:r>
              <a:rPr lang="en-US" dirty="0" smtClean="0"/>
              <a:t>Remote Desktop Gateway</a:t>
            </a:r>
          </a:p>
          <a:p>
            <a:pPr eaLnBrk="1" hangingPunct="1"/>
            <a:endParaRPr lang="en-GB" dirty="0" smtClean="0"/>
          </a:p>
        </p:txBody>
      </p:sp>
    </p:spTree>
    <p:extLst>
      <p:ext uri="{BB962C8B-B14F-4D97-AF65-F5344CB8AC3E}">
        <p14:creationId xmlns:p14="http://schemas.microsoft.com/office/powerpoint/2010/main" val="199033326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VPN Tunneling Protocols</a:t>
            </a:r>
            <a:endParaRPr lang="en-GB" dirty="0"/>
          </a:p>
        </p:txBody>
      </p:sp>
      <p:sp>
        <p:nvSpPr>
          <p:cNvPr id="4" name="Rounded Rectangle 849923"/>
          <p:cNvSpPr>
            <a:spLocks noChangeArrowheads="1"/>
          </p:cNvSpPr>
          <p:nvPr/>
        </p:nvSpPr>
        <p:spPr bwMode="auto">
          <a:xfrm>
            <a:off x="644525" y="1435100"/>
            <a:ext cx="7854950" cy="4240213"/>
          </a:xfrm>
          <a:prstGeom prst="roundRect">
            <a:avLst>
              <a:gd name="adj" fmla="val 4167"/>
            </a:avLst>
          </a:prstGeom>
          <a:solidFill>
            <a:srgbClr val="DEE7F1"/>
          </a:solidFill>
          <a:ln w="9525" algn="ctr">
            <a:solidFill>
              <a:srgbClr val="333333"/>
            </a:solidFill>
            <a:round/>
            <a:headEnd/>
            <a:tailEnd/>
          </a:ln>
        </p:spPr>
        <p:txBody>
          <a:bodyPr/>
          <a:lstStyle/>
          <a:p>
            <a:pPr algn="l"/>
            <a:r>
              <a:rPr lang="en-US" dirty="0" smtClean="0"/>
              <a:t>Windows Server 2008 supports four VPN tunneling protocols:</a:t>
            </a:r>
            <a:endParaRPr lang="en-US" dirty="0"/>
          </a:p>
        </p:txBody>
      </p:sp>
      <p:sp>
        <p:nvSpPr>
          <p:cNvPr id="5" name="Rounded Rectangle 844804"/>
          <p:cNvSpPr>
            <a:spLocks noChangeArrowheads="1"/>
          </p:cNvSpPr>
          <p:nvPr/>
        </p:nvSpPr>
        <p:spPr bwMode="auto">
          <a:xfrm>
            <a:off x="1017587" y="2536031"/>
            <a:ext cx="7064375" cy="622300"/>
          </a:xfrm>
          <a:prstGeom prst="roundRect">
            <a:avLst>
              <a:gd name="adj" fmla="val 4167"/>
            </a:avLst>
          </a:prstGeom>
          <a:solidFill>
            <a:srgbClr val="F2E7CE"/>
          </a:solidFill>
          <a:ln w="9525" algn="ctr">
            <a:solidFill>
              <a:srgbClr val="333333"/>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228600" indent="-228600" algn="l">
              <a:lnSpc>
                <a:spcPct val="90000"/>
              </a:lnSpc>
              <a:spcBef>
                <a:spcPct val="40000"/>
              </a:spcBef>
              <a:buClr>
                <a:srgbClr val="006699"/>
              </a:buClr>
              <a:buFontTx/>
              <a:buChar char="•"/>
            </a:pPr>
            <a:r>
              <a:rPr lang="en-US" dirty="0" smtClean="0"/>
              <a:t>PPTP</a:t>
            </a:r>
            <a:endParaRPr lang="en-US" dirty="0"/>
          </a:p>
        </p:txBody>
      </p:sp>
      <p:sp>
        <p:nvSpPr>
          <p:cNvPr id="6" name="Rounded Rectangle 844806"/>
          <p:cNvSpPr>
            <a:spLocks noChangeArrowheads="1"/>
          </p:cNvSpPr>
          <p:nvPr/>
        </p:nvSpPr>
        <p:spPr bwMode="auto">
          <a:xfrm>
            <a:off x="1039812" y="3244056"/>
            <a:ext cx="7064375" cy="622300"/>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dirty="0" smtClean="0"/>
              <a:t>L2TP/IPSec</a:t>
            </a:r>
            <a:endParaRPr lang="en-US" dirty="0"/>
          </a:p>
        </p:txBody>
      </p:sp>
      <p:sp>
        <p:nvSpPr>
          <p:cNvPr id="7" name="Rounded Rectangle 844804"/>
          <p:cNvSpPr>
            <a:spLocks noChangeArrowheads="1"/>
          </p:cNvSpPr>
          <p:nvPr/>
        </p:nvSpPr>
        <p:spPr bwMode="auto">
          <a:xfrm>
            <a:off x="1036637" y="3952081"/>
            <a:ext cx="7064375" cy="622300"/>
          </a:xfrm>
          <a:prstGeom prst="roundRect">
            <a:avLst>
              <a:gd name="adj" fmla="val 4167"/>
            </a:avLst>
          </a:prstGeom>
          <a:solidFill>
            <a:srgbClr val="F2E7CE"/>
          </a:solidFill>
          <a:ln w="9525" algn="ctr">
            <a:solidFill>
              <a:srgbClr val="333333"/>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228600" indent="-228600" algn="l">
              <a:lnSpc>
                <a:spcPct val="90000"/>
              </a:lnSpc>
              <a:spcBef>
                <a:spcPct val="40000"/>
              </a:spcBef>
              <a:buClr>
                <a:srgbClr val="006699"/>
              </a:buClr>
              <a:buFontTx/>
              <a:buChar char="•"/>
            </a:pPr>
            <a:r>
              <a:rPr lang="en-US" dirty="0" smtClean="0"/>
              <a:t>SSTP</a:t>
            </a:r>
            <a:endParaRPr lang="en-US" dirty="0"/>
          </a:p>
        </p:txBody>
      </p:sp>
      <p:sp>
        <p:nvSpPr>
          <p:cNvPr id="8" name="Rounded Rectangle 844806"/>
          <p:cNvSpPr>
            <a:spLocks noChangeArrowheads="1"/>
          </p:cNvSpPr>
          <p:nvPr/>
        </p:nvSpPr>
        <p:spPr bwMode="auto">
          <a:xfrm>
            <a:off x="1039812" y="4661693"/>
            <a:ext cx="7064375" cy="622300"/>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dirty="0" smtClean="0"/>
              <a:t>IKEv2</a:t>
            </a:r>
            <a:endParaRPr lang="en-US" dirty="0"/>
          </a:p>
        </p:txBody>
      </p:sp>
    </p:spTree>
    <p:extLst>
      <p:ext uri="{BB962C8B-B14F-4D97-AF65-F5344CB8AC3E}">
        <p14:creationId xmlns:p14="http://schemas.microsoft.com/office/powerpoint/2010/main" val="25962878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Discussion: Selecting </a:t>
            </a:r>
            <a:r>
              <a:rPr lang="en-GB" dirty="0"/>
              <a:t>a VPN Protocol</a:t>
            </a:r>
          </a:p>
        </p:txBody>
      </p:sp>
      <p:pic>
        <p:nvPicPr>
          <p:cNvPr id="4" name="Picture 9" descr="C:\Users\tfrink.NORTHAMERICA\Pictures\MSL Approved graphics from Vendor Resource Toolkit\Graphics\Collection_Group.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43125" y="3303588"/>
            <a:ext cx="3819525" cy="276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descr="C:\Users\tfrink.NORTHAMERICA\Pictures\MSL Approved graphics from Vendor Resource Toolkit\Graphics\ChatBubbl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43125" y="1095375"/>
            <a:ext cx="6523038" cy="278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0"/>
          <p:cNvSpPr txBox="1">
            <a:spLocks noChangeArrowheads="1"/>
          </p:cNvSpPr>
          <p:nvPr/>
        </p:nvSpPr>
        <p:spPr bwMode="auto">
          <a:xfrm>
            <a:off x="3424238" y="1606550"/>
            <a:ext cx="405447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r>
              <a:rPr lang="en-GB" sz="2000" dirty="0"/>
              <a:t>Which VPN protocol do </a:t>
            </a:r>
            <a:r>
              <a:rPr lang="en-GB" sz="2000" dirty="0" smtClean="0"/>
              <a:t>you currently </a:t>
            </a:r>
            <a:r>
              <a:rPr lang="en-GB" sz="2000" dirty="0"/>
              <a:t>implement and why</a:t>
            </a:r>
            <a:r>
              <a:rPr lang="en-US" sz="2000" dirty="0" smtClean="0">
                <a:latin typeface="Arial" pitchFamily="34" charset="0"/>
              </a:rPr>
              <a:t>?</a:t>
            </a:r>
            <a:endParaRPr lang="en-US" sz="2000" dirty="0">
              <a:latin typeface="Arial" pitchFamily="34" charset="0"/>
            </a:endParaRPr>
          </a:p>
        </p:txBody>
      </p:sp>
    </p:spTree>
    <p:extLst>
      <p:ext uri="{BB962C8B-B14F-4D97-AF65-F5344CB8AC3E}">
        <p14:creationId xmlns:p14="http://schemas.microsoft.com/office/powerpoint/2010/main" val="41111150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Considerations for Deploying a VPN Server</a:t>
            </a:r>
          </a:p>
        </p:txBody>
      </p:sp>
      <p:sp>
        <p:nvSpPr>
          <p:cNvPr id="4" name="Rounded Rectangle 849923"/>
          <p:cNvSpPr>
            <a:spLocks noChangeArrowheads="1"/>
          </p:cNvSpPr>
          <p:nvPr/>
        </p:nvSpPr>
        <p:spPr bwMode="auto">
          <a:xfrm>
            <a:off x="644525" y="1435100"/>
            <a:ext cx="7854950" cy="4240213"/>
          </a:xfrm>
          <a:prstGeom prst="roundRect">
            <a:avLst>
              <a:gd name="adj" fmla="val 4167"/>
            </a:avLst>
          </a:prstGeom>
          <a:solidFill>
            <a:srgbClr val="DEE7F1"/>
          </a:solidFill>
          <a:ln w="9525" algn="ctr">
            <a:solidFill>
              <a:srgbClr val="333333"/>
            </a:solidFill>
            <a:round/>
            <a:headEnd/>
            <a:tailEnd/>
          </a:ln>
        </p:spPr>
        <p:txBody>
          <a:bodyPr/>
          <a:lstStyle/>
          <a:p>
            <a:pPr algn="l"/>
            <a:r>
              <a:rPr lang="en-US" dirty="0"/>
              <a:t>VPN server configuration requirements include:</a:t>
            </a:r>
          </a:p>
        </p:txBody>
      </p:sp>
      <p:sp>
        <p:nvSpPr>
          <p:cNvPr id="5" name="Rounded Rectangle 844804"/>
          <p:cNvSpPr>
            <a:spLocks noChangeArrowheads="1"/>
          </p:cNvSpPr>
          <p:nvPr/>
        </p:nvSpPr>
        <p:spPr bwMode="auto">
          <a:xfrm>
            <a:off x="1039813" y="1944688"/>
            <a:ext cx="7064375" cy="622300"/>
          </a:xfrm>
          <a:prstGeom prst="roundRect">
            <a:avLst>
              <a:gd name="adj" fmla="val 4167"/>
            </a:avLst>
          </a:prstGeom>
          <a:solidFill>
            <a:srgbClr val="F2E7CE"/>
          </a:solidFill>
          <a:ln w="9525" algn="ctr">
            <a:solidFill>
              <a:srgbClr val="333333"/>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228600" indent="-228600" algn="l">
              <a:lnSpc>
                <a:spcPct val="90000"/>
              </a:lnSpc>
              <a:spcBef>
                <a:spcPct val="40000"/>
              </a:spcBef>
              <a:buClr>
                <a:srgbClr val="006699"/>
              </a:buClr>
              <a:buFontTx/>
              <a:buChar char="•"/>
            </a:pPr>
            <a:r>
              <a:rPr lang="en-US" dirty="0" smtClean="0"/>
              <a:t>Typically requires two </a:t>
            </a:r>
            <a:r>
              <a:rPr lang="en-US" dirty="0"/>
              <a:t>network </a:t>
            </a:r>
            <a:r>
              <a:rPr lang="en-US" dirty="0" smtClean="0"/>
              <a:t>interfaces</a:t>
            </a:r>
            <a:endParaRPr lang="en-US" dirty="0"/>
          </a:p>
        </p:txBody>
      </p:sp>
      <p:sp>
        <p:nvSpPr>
          <p:cNvPr id="6" name="Rounded Rectangle 844806"/>
          <p:cNvSpPr>
            <a:spLocks noChangeArrowheads="1"/>
          </p:cNvSpPr>
          <p:nvPr/>
        </p:nvSpPr>
        <p:spPr bwMode="auto">
          <a:xfrm>
            <a:off x="1062038" y="2652713"/>
            <a:ext cx="7064375" cy="622300"/>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dirty="0" smtClean="0"/>
              <a:t>IPv4 address </a:t>
            </a:r>
            <a:r>
              <a:rPr lang="en-US" dirty="0"/>
              <a:t>allocation (static pool or DHCP)</a:t>
            </a:r>
          </a:p>
        </p:txBody>
      </p:sp>
      <p:sp>
        <p:nvSpPr>
          <p:cNvPr id="7" name="Rounded Rectangle 844804"/>
          <p:cNvSpPr>
            <a:spLocks noChangeArrowheads="1"/>
          </p:cNvSpPr>
          <p:nvPr/>
        </p:nvSpPr>
        <p:spPr bwMode="auto">
          <a:xfrm>
            <a:off x="1058863" y="3360738"/>
            <a:ext cx="7064375" cy="622300"/>
          </a:xfrm>
          <a:prstGeom prst="roundRect">
            <a:avLst>
              <a:gd name="adj" fmla="val 4167"/>
            </a:avLst>
          </a:prstGeom>
          <a:solidFill>
            <a:srgbClr val="F2E7CE"/>
          </a:solidFill>
          <a:ln w="9525" algn="ctr">
            <a:solidFill>
              <a:srgbClr val="333333"/>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228600" indent="-228600" algn="l">
              <a:lnSpc>
                <a:spcPct val="90000"/>
              </a:lnSpc>
              <a:spcBef>
                <a:spcPct val="40000"/>
              </a:spcBef>
              <a:buClr>
                <a:srgbClr val="006699"/>
              </a:buClr>
              <a:buFontTx/>
              <a:buChar char="•"/>
            </a:pPr>
            <a:r>
              <a:rPr lang="en-US" dirty="0"/>
              <a:t>Authentication provider (NPS/Radius or the </a:t>
            </a:r>
            <a:br>
              <a:rPr lang="en-US" dirty="0"/>
            </a:br>
            <a:r>
              <a:rPr lang="en-US" dirty="0"/>
              <a:t>VPN server)</a:t>
            </a:r>
          </a:p>
        </p:txBody>
      </p:sp>
      <p:sp>
        <p:nvSpPr>
          <p:cNvPr id="8" name="Rounded Rectangle 844806"/>
          <p:cNvSpPr>
            <a:spLocks noChangeArrowheads="1"/>
          </p:cNvSpPr>
          <p:nvPr/>
        </p:nvSpPr>
        <p:spPr bwMode="auto">
          <a:xfrm>
            <a:off x="1062038" y="4070350"/>
            <a:ext cx="7064375" cy="622300"/>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dirty="0"/>
              <a:t>DHCP relay agent considerations </a:t>
            </a:r>
          </a:p>
        </p:txBody>
      </p:sp>
      <p:sp>
        <p:nvSpPr>
          <p:cNvPr id="9" name="Rounded Rectangle 844804"/>
          <p:cNvSpPr>
            <a:spLocks noChangeArrowheads="1"/>
          </p:cNvSpPr>
          <p:nvPr/>
        </p:nvSpPr>
        <p:spPr bwMode="auto">
          <a:xfrm>
            <a:off x="1058863" y="4778375"/>
            <a:ext cx="7064375" cy="622300"/>
          </a:xfrm>
          <a:prstGeom prst="roundRect">
            <a:avLst>
              <a:gd name="adj" fmla="val 4167"/>
            </a:avLst>
          </a:prstGeom>
          <a:solidFill>
            <a:srgbClr val="F2E7CE"/>
          </a:solidFill>
          <a:ln w="9525" algn="ctr">
            <a:solidFill>
              <a:srgbClr val="333333"/>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228600" indent="-228600" algn="l">
              <a:lnSpc>
                <a:spcPct val="90000"/>
              </a:lnSpc>
              <a:spcBef>
                <a:spcPct val="40000"/>
              </a:spcBef>
              <a:buClr>
                <a:srgbClr val="006699"/>
              </a:buClr>
              <a:buFontTx/>
              <a:buChar char="•"/>
            </a:pPr>
            <a:r>
              <a:rPr lang="en-US" dirty="0"/>
              <a:t>Membership in the Local Administrators group </a:t>
            </a:r>
            <a:br>
              <a:rPr lang="en-US" dirty="0"/>
            </a:br>
            <a:r>
              <a:rPr lang="en-US" dirty="0"/>
              <a:t>or equivalent </a:t>
            </a:r>
          </a:p>
        </p:txBody>
      </p:sp>
    </p:spTree>
    <p:extLst>
      <p:ext uri="{BB962C8B-B14F-4D97-AF65-F5344CB8AC3E}">
        <p14:creationId xmlns:p14="http://schemas.microsoft.com/office/powerpoint/2010/main" val="29553670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Post-Deployment Considerations for </a:t>
            </a:r>
            <a:r>
              <a:rPr lang="en-US" dirty="0"/>
              <a:t>VPN Servers</a:t>
            </a:r>
            <a:endParaRPr lang="en-GB" dirty="0"/>
          </a:p>
        </p:txBody>
      </p:sp>
      <p:sp>
        <p:nvSpPr>
          <p:cNvPr id="4" name="Rounded Rectangle 814083"/>
          <p:cNvSpPr>
            <a:spLocks noChangeArrowheads="1"/>
          </p:cNvSpPr>
          <p:nvPr/>
        </p:nvSpPr>
        <p:spPr bwMode="auto">
          <a:xfrm>
            <a:off x="552450" y="842525"/>
            <a:ext cx="8058150" cy="5535266"/>
          </a:xfrm>
          <a:prstGeom prst="roundRect">
            <a:avLst>
              <a:gd name="adj" fmla="val 4167"/>
            </a:avLst>
          </a:prstGeom>
          <a:solidFill>
            <a:srgbClr val="DEE7F1"/>
          </a:solidFill>
          <a:ln w="9525" algn="ctr">
            <a:solidFill>
              <a:srgbClr val="333333"/>
            </a:solidFill>
            <a:round/>
            <a:headEnd/>
            <a:tailEnd/>
          </a:ln>
        </p:spPr>
        <p:txBody>
          <a:bodyPr/>
          <a:lstStyle/>
          <a:p>
            <a:pPr algn="l"/>
            <a:endParaRPr lang="en-US" sz="2400" b="0" dirty="0">
              <a:latin typeface="Arial Narrow" pitchFamily="34" charset="0"/>
            </a:endParaRPr>
          </a:p>
        </p:txBody>
      </p:sp>
      <p:sp>
        <p:nvSpPr>
          <p:cNvPr id="5" name="Rounded Rectangle 814084"/>
          <p:cNvSpPr>
            <a:spLocks noChangeArrowheads="1"/>
          </p:cNvSpPr>
          <p:nvPr/>
        </p:nvSpPr>
        <p:spPr bwMode="auto">
          <a:xfrm>
            <a:off x="1064969" y="1019102"/>
            <a:ext cx="7175792" cy="457200"/>
          </a:xfrm>
          <a:prstGeom prst="roundRect">
            <a:avLst>
              <a:gd name="adj" fmla="val 4167"/>
            </a:avLst>
          </a:prstGeom>
          <a:solidFill>
            <a:srgbClr val="F2E7CE"/>
          </a:solidFill>
          <a:ln w="9525" algn="ctr">
            <a:solidFill>
              <a:srgbClr val="333333"/>
            </a:solidFill>
            <a:round/>
            <a:headEnd/>
            <a:tailEnd/>
          </a:ln>
          <a:effectLst/>
        </p:spPr>
        <p:txBody>
          <a:bodyPr wrap="none" anchor="ctr"/>
          <a:lstStyle/>
          <a:p>
            <a:pPr marL="228600" indent="-228600">
              <a:lnSpc>
                <a:spcPct val="90000"/>
              </a:lnSpc>
              <a:spcBef>
                <a:spcPct val="40000"/>
              </a:spcBef>
              <a:buClr>
                <a:srgbClr val="006699"/>
              </a:buClr>
            </a:pPr>
            <a:r>
              <a:rPr lang="en-US" dirty="0" smtClean="0"/>
              <a:t>	Configure </a:t>
            </a:r>
            <a:r>
              <a:rPr lang="en-US" dirty="0"/>
              <a:t>static packet filters </a:t>
            </a:r>
          </a:p>
        </p:txBody>
      </p:sp>
      <p:sp>
        <p:nvSpPr>
          <p:cNvPr id="6" name="Rounded Rectangle 5"/>
          <p:cNvSpPr>
            <a:spLocks noChangeArrowheads="1"/>
          </p:cNvSpPr>
          <p:nvPr/>
        </p:nvSpPr>
        <p:spPr bwMode="auto">
          <a:xfrm>
            <a:off x="885689" y="1079427"/>
            <a:ext cx="323617" cy="301625"/>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r>
              <a:rPr lang="en-US" sz="2200" dirty="0">
                <a:solidFill>
                  <a:srgbClr val="990033"/>
                </a:solidFill>
                <a:latin typeface="Wingdings" pitchFamily="2" charset="2"/>
              </a:rPr>
              <a:t>ü</a:t>
            </a:r>
          </a:p>
        </p:txBody>
      </p:sp>
      <p:sp>
        <p:nvSpPr>
          <p:cNvPr id="7" name="Rounded Rectangle 814086"/>
          <p:cNvSpPr>
            <a:spLocks noChangeArrowheads="1"/>
          </p:cNvSpPr>
          <p:nvPr/>
        </p:nvSpPr>
        <p:spPr bwMode="auto">
          <a:xfrm>
            <a:off x="1064969" y="1612827"/>
            <a:ext cx="7175792" cy="457200"/>
          </a:xfrm>
          <a:prstGeom prst="roundRect">
            <a:avLst>
              <a:gd name="adj" fmla="val 4167"/>
            </a:avLst>
          </a:prstGeom>
          <a:solidFill>
            <a:srgbClr val="F2E7CE"/>
          </a:solidFill>
          <a:ln w="9525" algn="ctr">
            <a:solidFill>
              <a:srgbClr val="333333"/>
            </a:solidFill>
            <a:round/>
            <a:headEnd/>
            <a:tailEnd/>
          </a:ln>
          <a:effectLst/>
        </p:spPr>
        <p:txBody>
          <a:bodyPr wrap="none" anchor="ctr"/>
          <a:lstStyle/>
          <a:p>
            <a:pPr marL="228600" indent="-228600">
              <a:lnSpc>
                <a:spcPct val="90000"/>
              </a:lnSpc>
              <a:spcBef>
                <a:spcPct val="40000"/>
              </a:spcBef>
              <a:buClr>
                <a:srgbClr val="006699"/>
              </a:buClr>
            </a:pPr>
            <a:r>
              <a:rPr lang="en-US" dirty="0" smtClean="0"/>
              <a:t>	Configure </a:t>
            </a:r>
            <a:r>
              <a:rPr lang="en-US" dirty="0"/>
              <a:t>services and ports </a:t>
            </a:r>
          </a:p>
        </p:txBody>
      </p:sp>
      <p:sp>
        <p:nvSpPr>
          <p:cNvPr id="8" name="Rounded Rectangle 7"/>
          <p:cNvSpPr>
            <a:spLocks noChangeArrowheads="1"/>
          </p:cNvSpPr>
          <p:nvPr/>
        </p:nvSpPr>
        <p:spPr bwMode="auto">
          <a:xfrm>
            <a:off x="885689" y="1674740"/>
            <a:ext cx="323617" cy="301625"/>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r>
              <a:rPr lang="en-US" sz="2200" dirty="0">
                <a:solidFill>
                  <a:srgbClr val="990033"/>
                </a:solidFill>
                <a:latin typeface="Wingdings" pitchFamily="2" charset="2"/>
              </a:rPr>
              <a:t>ü</a:t>
            </a:r>
          </a:p>
        </p:txBody>
      </p:sp>
      <p:sp>
        <p:nvSpPr>
          <p:cNvPr id="9" name="Rounded Rectangle 814088"/>
          <p:cNvSpPr>
            <a:spLocks noChangeArrowheads="1"/>
          </p:cNvSpPr>
          <p:nvPr/>
        </p:nvSpPr>
        <p:spPr bwMode="auto">
          <a:xfrm>
            <a:off x="1064969" y="2197027"/>
            <a:ext cx="7175792" cy="457200"/>
          </a:xfrm>
          <a:prstGeom prst="roundRect">
            <a:avLst>
              <a:gd name="adj" fmla="val 4167"/>
            </a:avLst>
          </a:prstGeom>
          <a:solidFill>
            <a:srgbClr val="F2E7CE"/>
          </a:solidFill>
          <a:ln w="9525" algn="ctr">
            <a:solidFill>
              <a:srgbClr val="333333"/>
            </a:solidFill>
            <a:round/>
            <a:headEnd/>
            <a:tailEnd/>
          </a:ln>
          <a:effectLst/>
        </p:spPr>
        <p:txBody>
          <a:bodyPr wrap="none" anchor="ctr"/>
          <a:lstStyle/>
          <a:p>
            <a:pPr marL="228600" indent="-228600">
              <a:lnSpc>
                <a:spcPct val="90000"/>
              </a:lnSpc>
              <a:spcBef>
                <a:spcPct val="40000"/>
              </a:spcBef>
              <a:buClr>
                <a:srgbClr val="006699"/>
              </a:buClr>
            </a:pPr>
            <a:r>
              <a:rPr lang="en-US" dirty="0" smtClean="0"/>
              <a:t>	Adjust </a:t>
            </a:r>
            <a:r>
              <a:rPr lang="en-US" dirty="0"/>
              <a:t>logging levels for routing protocols </a:t>
            </a:r>
          </a:p>
        </p:txBody>
      </p:sp>
      <p:sp>
        <p:nvSpPr>
          <p:cNvPr id="10" name="Rounded Rectangle 9"/>
          <p:cNvSpPr>
            <a:spLocks noChangeArrowheads="1"/>
          </p:cNvSpPr>
          <p:nvPr/>
        </p:nvSpPr>
        <p:spPr bwMode="auto">
          <a:xfrm>
            <a:off x="885689" y="2258940"/>
            <a:ext cx="323617" cy="301625"/>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r>
              <a:rPr lang="en-US" sz="2200" dirty="0">
                <a:solidFill>
                  <a:srgbClr val="990033"/>
                </a:solidFill>
                <a:latin typeface="Wingdings" pitchFamily="2" charset="2"/>
              </a:rPr>
              <a:t>ü</a:t>
            </a:r>
          </a:p>
        </p:txBody>
      </p:sp>
      <p:sp>
        <p:nvSpPr>
          <p:cNvPr id="11" name="Rounded Rectangle 814090"/>
          <p:cNvSpPr>
            <a:spLocks noChangeArrowheads="1"/>
          </p:cNvSpPr>
          <p:nvPr/>
        </p:nvSpPr>
        <p:spPr bwMode="auto">
          <a:xfrm>
            <a:off x="1064969" y="2781227"/>
            <a:ext cx="7175792" cy="457200"/>
          </a:xfrm>
          <a:prstGeom prst="roundRect">
            <a:avLst>
              <a:gd name="adj" fmla="val 4167"/>
            </a:avLst>
          </a:prstGeom>
          <a:solidFill>
            <a:srgbClr val="F2E7CE"/>
          </a:solidFill>
          <a:ln w="9525" algn="ctr">
            <a:solidFill>
              <a:srgbClr val="333333"/>
            </a:solidFill>
            <a:round/>
            <a:headEnd/>
            <a:tailEnd/>
          </a:ln>
          <a:effectLst/>
        </p:spPr>
        <p:txBody>
          <a:bodyPr wrap="none" anchor="ctr"/>
          <a:lstStyle/>
          <a:p>
            <a:pPr marL="228600" indent="-228600">
              <a:lnSpc>
                <a:spcPct val="90000"/>
              </a:lnSpc>
              <a:spcBef>
                <a:spcPct val="40000"/>
              </a:spcBef>
              <a:buClr>
                <a:srgbClr val="006699"/>
              </a:buClr>
            </a:pPr>
            <a:r>
              <a:rPr lang="en-US" dirty="0" smtClean="0"/>
              <a:t>	Configure </a:t>
            </a:r>
            <a:r>
              <a:rPr lang="en-US" dirty="0"/>
              <a:t>number of available VPN ports</a:t>
            </a:r>
          </a:p>
        </p:txBody>
      </p:sp>
      <p:sp>
        <p:nvSpPr>
          <p:cNvPr id="12" name="Rounded Rectangle 11"/>
          <p:cNvSpPr>
            <a:spLocks noChangeArrowheads="1"/>
          </p:cNvSpPr>
          <p:nvPr/>
        </p:nvSpPr>
        <p:spPr bwMode="auto">
          <a:xfrm>
            <a:off x="885689" y="2841552"/>
            <a:ext cx="323617" cy="301625"/>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r>
              <a:rPr lang="en-US" sz="2200" dirty="0">
                <a:solidFill>
                  <a:srgbClr val="990033"/>
                </a:solidFill>
                <a:latin typeface="Wingdings" pitchFamily="2" charset="2"/>
              </a:rPr>
              <a:t>ü</a:t>
            </a:r>
          </a:p>
        </p:txBody>
      </p:sp>
      <p:sp>
        <p:nvSpPr>
          <p:cNvPr id="13" name="Rounded Rectangle 814092"/>
          <p:cNvSpPr>
            <a:spLocks noChangeArrowheads="1"/>
          </p:cNvSpPr>
          <p:nvPr/>
        </p:nvSpPr>
        <p:spPr bwMode="auto">
          <a:xfrm>
            <a:off x="1064969" y="3363840"/>
            <a:ext cx="7175792" cy="457200"/>
          </a:xfrm>
          <a:prstGeom prst="roundRect">
            <a:avLst>
              <a:gd name="adj" fmla="val 4167"/>
            </a:avLst>
          </a:prstGeom>
          <a:solidFill>
            <a:srgbClr val="F2E7CE"/>
          </a:solidFill>
          <a:ln w="9525" algn="ctr">
            <a:solidFill>
              <a:srgbClr val="333333"/>
            </a:solidFill>
            <a:round/>
            <a:headEnd/>
            <a:tailEnd/>
          </a:ln>
          <a:effectLst/>
        </p:spPr>
        <p:txBody>
          <a:bodyPr wrap="none" anchor="ctr"/>
          <a:lstStyle/>
          <a:p>
            <a:pPr marL="228600" indent="-228600">
              <a:lnSpc>
                <a:spcPct val="90000"/>
              </a:lnSpc>
              <a:spcBef>
                <a:spcPct val="40000"/>
              </a:spcBef>
              <a:buClr>
                <a:srgbClr val="006699"/>
              </a:buClr>
            </a:pPr>
            <a:r>
              <a:rPr lang="en-US" dirty="0" smtClean="0"/>
              <a:t>	Create </a:t>
            </a:r>
            <a:r>
              <a:rPr lang="en-US" dirty="0"/>
              <a:t>a Connection Manager profile for users </a:t>
            </a:r>
          </a:p>
        </p:txBody>
      </p:sp>
      <p:sp>
        <p:nvSpPr>
          <p:cNvPr id="14" name="Rounded Rectangle 13"/>
          <p:cNvSpPr>
            <a:spLocks noChangeArrowheads="1"/>
          </p:cNvSpPr>
          <p:nvPr/>
        </p:nvSpPr>
        <p:spPr bwMode="auto">
          <a:xfrm>
            <a:off x="885689" y="3424165"/>
            <a:ext cx="323617" cy="301625"/>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r>
              <a:rPr lang="en-US" sz="2200" dirty="0">
                <a:solidFill>
                  <a:srgbClr val="990033"/>
                </a:solidFill>
                <a:latin typeface="Wingdings" pitchFamily="2" charset="2"/>
              </a:rPr>
              <a:t>ü</a:t>
            </a:r>
          </a:p>
        </p:txBody>
      </p:sp>
      <p:sp>
        <p:nvSpPr>
          <p:cNvPr id="15" name="Rounded Rectangle 814094"/>
          <p:cNvSpPr>
            <a:spLocks noChangeArrowheads="1"/>
          </p:cNvSpPr>
          <p:nvPr/>
        </p:nvSpPr>
        <p:spPr bwMode="auto">
          <a:xfrm>
            <a:off x="1064969" y="3948040"/>
            <a:ext cx="7175792" cy="457200"/>
          </a:xfrm>
          <a:prstGeom prst="roundRect">
            <a:avLst>
              <a:gd name="adj" fmla="val 4167"/>
            </a:avLst>
          </a:prstGeom>
          <a:solidFill>
            <a:srgbClr val="F2E7CE"/>
          </a:solidFill>
          <a:ln w="9525" algn="ctr">
            <a:solidFill>
              <a:srgbClr val="333333"/>
            </a:solidFill>
            <a:round/>
            <a:headEnd/>
            <a:tailEnd/>
          </a:ln>
          <a:effectLst/>
        </p:spPr>
        <p:txBody>
          <a:bodyPr wrap="none" anchor="ctr"/>
          <a:lstStyle/>
          <a:p>
            <a:pPr marL="228600" indent="-228600">
              <a:lnSpc>
                <a:spcPct val="90000"/>
              </a:lnSpc>
              <a:spcBef>
                <a:spcPct val="40000"/>
              </a:spcBef>
              <a:buClr>
                <a:srgbClr val="006699"/>
              </a:buClr>
            </a:pPr>
            <a:r>
              <a:rPr lang="en-US" dirty="0" smtClean="0"/>
              <a:t>	Add </a:t>
            </a:r>
            <a:r>
              <a:rPr lang="en-US" dirty="0"/>
              <a:t>Certificate Services </a:t>
            </a:r>
          </a:p>
        </p:txBody>
      </p:sp>
      <p:sp>
        <p:nvSpPr>
          <p:cNvPr id="16" name="Rounded Rectangle 15"/>
          <p:cNvSpPr>
            <a:spLocks noChangeArrowheads="1"/>
          </p:cNvSpPr>
          <p:nvPr/>
        </p:nvSpPr>
        <p:spPr bwMode="auto">
          <a:xfrm>
            <a:off x="885689" y="4008365"/>
            <a:ext cx="323617" cy="301625"/>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r>
              <a:rPr lang="en-US" sz="2200" dirty="0">
                <a:solidFill>
                  <a:srgbClr val="990033"/>
                </a:solidFill>
                <a:latin typeface="Wingdings" pitchFamily="2" charset="2"/>
              </a:rPr>
              <a:t>ü</a:t>
            </a:r>
          </a:p>
        </p:txBody>
      </p:sp>
      <p:sp>
        <p:nvSpPr>
          <p:cNvPr id="17" name="Rounded Rectangle 814097"/>
          <p:cNvSpPr>
            <a:spLocks noChangeArrowheads="1"/>
          </p:cNvSpPr>
          <p:nvPr/>
        </p:nvSpPr>
        <p:spPr bwMode="auto">
          <a:xfrm>
            <a:off x="1101433" y="4535415"/>
            <a:ext cx="7175792" cy="457200"/>
          </a:xfrm>
          <a:prstGeom prst="roundRect">
            <a:avLst>
              <a:gd name="adj" fmla="val 4167"/>
            </a:avLst>
          </a:prstGeom>
          <a:solidFill>
            <a:srgbClr val="F2E7CE"/>
          </a:solidFill>
          <a:ln w="9525" algn="ctr">
            <a:solidFill>
              <a:srgbClr val="333333"/>
            </a:solidFill>
            <a:round/>
            <a:headEnd/>
            <a:tailEnd/>
          </a:ln>
          <a:effectLst/>
        </p:spPr>
        <p:txBody>
          <a:bodyPr wrap="none" anchor="ctr"/>
          <a:lstStyle/>
          <a:p>
            <a:pPr marL="228600" indent="-228600">
              <a:lnSpc>
                <a:spcPct val="90000"/>
              </a:lnSpc>
              <a:spcBef>
                <a:spcPct val="40000"/>
              </a:spcBef>
              <a:buClr>
                <a:srgbClr val="006699"/>
              </a:buClr>
            </a:pPr>
            <a:r>
              <a:rPr lang="en-US" dirty="0" smtClean="0"/>
              <a:t>	Increase </a:t>
            </a:r>
            <a:r>
              <a:rPr lang="en-US" dirty="0"/>
              <a:t>remote access security </a:t>
            </a:r>
          </a:p>
        </p:txBody>
      </p:sp>
      <p:sp>
        <p:nvSpPr>
          <p:cNvPr id="18" name="Rounded Rectangle 17"/>
          <p:cNvSpPr>
            <a:spLocks noChangeArrowheads="1"/>
          </p:cNvSpPr>
          <p:nvPr/>
        </p:nvSpPr>
        <p:spPr bwMode="auto">
          <a:xfrm>
            <a:off x="885689" y="4616377"/>
            <a:ext cx="323617" cy="301625"/>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r>
              <a:rPr lang="en-US" sz="2200" dirty="0">
                <a:solidFill>
                  <a:srgbClr val="990033"/>
                </a:solidFill>
                <a:latin typeface="Wingdings" pitchFamily="2" charset="2"/>
              </a:rPr>
              <a:t>ü</a:t>
            </a:r>
          </a:p>
        </p:txBody>
      </p:sp>
      <p:sp>
        <p:nvSpPr>
          <p:cNvPr id="19" name="Rounded Rectangle 814097"/>
          <p:cNvSpPr>
            <a:spLocks noChangeArrowheads="1"/>
          </p:cNvSpPr>
          <p:nvPr/>
        </p:nvSpPr>
        <p:spPr bwMode="auto">
          <a:xfrm>
            <a:off x="1098395" y="5121202"/>
            <a:ext cx="7175792" cy="457200"/>
          </a:xfrm>
          <a:prstGeom prst="roundRect">
            <a:avLst>
              <a:gd name="adj" fmla="val 4167"/>
            </a:avLst>
          </a:prstGeom>
          <a:solidFill>
            <a:srgbClr val="F2E7CE"/>
          </a:solidFill>
          <a:ln w="9525" algn="ctr">
            <a:solidFill>
              <a:srgbClr val="333333"/>
            </a:solidFill>
            <a:round/>
            <a:headEnd/>
            <a:tailEnd/>
          </a:ln>
          <a:effectLst/>
        </p:spPr>
        <p:txBody>
          <a:bodyPr wrap="none" anchor="ctr"/>
          <a:lstStyle/>
          <a:p>
            <a:pPr marL="228600" indent="-228600">
              <a:lnSpc>
                <a:spcPct val="90000"/>
              </a:lnSpc>
              <a:spcBef>
                <a:spcPct val="40000"/>
              </a:spcBef>
              <a:buClr>
                <a:srgbClr val="006699"/>
              </a:buClr>
            </a:pPr>
            <a:r>
              <a:rPr lang="en-US" dirty="0" smtClean="0"/>
              <a:t>	Increase </a:t>
            </a:r>
            <a:r>
              <a:rPr lang="en-US" dirty="0"/>
              <a:t>VPN security </a:t>
            </a:r>
          </a:p>
        </p:txBody>
      </p:sp>
      <p:sp>
        <p:nvSpPr>
          <p:cNvPr id="20" name="Rounded Rectangle 814096"/>
          <p:cNvSpPr>
            <a:spLocks noChangeArrowheads="1"/>
          </p:cNvSpPr>
          <p:nvPr/>
        </p:nvSpPr>
        <p:spPr bwMode="auto">
          <a:xfrm>
            <a:off x="882650" y="5202165"/>
            <a:ext cx="323617" cy="301625"/>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r>
              <a:rPr lang="en-US" sz="2200" dirty="0">
                <a:solidFill>
                  <a:srgbClr val="990033"/>
                </a:solidFill>
                <a:latin typeface="Wingdings" pitchFamily="2" charset="2"/>
              </a:rPr>
              <a:t>ü</a:t>
            </a:r>
          </a:p>
        </p:txBody>
      </p:sp>
      <p:sp>
        <p:nvSpPr>
          <p:cNvPr id="21" name="Rounded Rectangle 814097"/>
          <p:cNvSpPr>
            <a:spLocks noChangeArrowheads="1"/>
          </p:cNvSpPr>
          <p:nvPr/>
        </p:nvSpPr>
        <p:spPr bwMode="auto">
          <a:xfrm>
            <a:off x="1098395" y="5732015"/>
            <a:ext cx="7175792" cy="457200"/>
          </a:xfrm>
          <a:prstGeom prst="roundRect">
            <a:avLst>
              <a:gd name="adj" fmla="val 4167"/>
            </a:avLst>
          </a:prstGeom>
          <a:solidFill>
            <a:srgbClr val="F2E7CE"/>
          </a:solidFill>
          <a:ln w="9525" algn="ctr">
            <a:solidFill>
              <a:srgbClr val="333333"/>
            </a:solidFill>
            <a:round/>
            <a:headEnd/>
            <a:tailEnd/>
          </a:ln>
          <a:effectLst/>
        </p:spPr>
        <p:txBody>
          <a:bodyPr wrap="none" anchor="ctr"/>
          <a:lstStyle/>
          <a:p>
            <a:pPr marL="228600" indent="-228600">
              <a:lnSpc>
                <a:spcPct val="90000"/>
              </a:lnSpc>
              <a:spcBef>
                <a:spcPct val="40000"/>
              </a:spcBef>
              <a:buClr>
                <a:srgbClr val="006699"/>
              </a:buClr>
            </a:pPr>
            <a:r>
              <a:rPr lang="en-US" dirty="0" smtClean="0"/>
              <a:t>	Consider implementing VPN Reconnect </a:t>
            </a:r>
            <a:endParaRPr lang="en-US" dirty="0"/>
          </a:p>
        </p:txBody>
      </p:sp>
      <p:sp>
        <p:nvSpPr>
          <p:cNvPr id="22" name="Rounded Rectangle 814096"/>
          <p:cNvSpPr>
            <a:spLocks noChangeArrowheads="1"/>
          </p:cNvSpPr>
          <p:nvPr/>
        </p:nvSpPr>
        <p:spPr bwMode="auto">
          <a:xfrm>
            <a:off x="882650" y="5812978"/>
            <a:ext cx="323617" cy="301625"/>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r>
              <a:rPr lang="en-US" sz="2200" dirty="0">
                <a:solidFill>
                  <a:srgbClr val="990033"/>
                </a:solidFill>
                <a:latin typeface="Wingdings" pitchFamily="2" charset="2"/>
              </a:rPr>
              <a:t>ü</a:t>
            </a:r>
          </a:p>
        </p:txBody>
      </p:sp>
    </p:spTree>
    <p:extLst>
      <p:ext uri="{BB962C8B-B14F-4D97-AF65-F5344CB8AC3E}">
        <p14:creationId xmlns:p14="http://schemas.microsoft.com/office/powerpoint/2010/main" val="41250100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Remote </a:t>
            </a:r>
            <a:r>
              <a:rPr lang="en-GB" dirty="0"/>
              <a:t>Desktop Gateway</a:t>
            </a:r>
          </a:p>
        </p:txBody>
      </p:sp>
      <p:sp>
        <p:nvSpPr>
          <p:cNvPr id="4" name="Rounded Rectangle 844803"/>
          <p:cNvSpPr>
            <a:spLocks noChangeArrowheads="1"/>
          </p:cNvSpPr>
          <p:nvPr/>
        </p:nvSpPr>
        <p:spPr bwMode="auto">
          <a:xfrm>
            <a:off x="622300" y="2700338"/>
            <a:ext cx="7918450" cy="2652712"/>
          </a:xfrm>
          <a:prstGeom prst="roundRect">
            <a:avLst>
              <a:gd name="adj" fmla="val 4167"/>
            </a:avLst>
          </a:prstGeom>
          <a:solidFill>
            <a:srgbClr val="DEE7F1"/>
          </a:solidFill>
          <a:ln w="9525" algn="ctr">
            <a:solidFill>
              <a:srgbClr val="333333"/>
            </a:solidFill>
            <a:round/>
            <a:headEnd/>
            <a:tailEnd/>
          </a:ln>
        </p:spPr>
        <p:txBody>
          <a:bodyPr/>
          <a:lstStyle/>
          <a:p>
            <a:r>
              <a:rPr lang="en-US" dirty="0"/>
              <a:t>RD Gateway provides the following benefits</a:t>
            </a:r>
            <a:r>
              <a:rPr lang="en-US" dirty="0" smtClean="0"/>
              <a:t>:</a:t>
            </a:r>
            <a:endParaRPr lang="en-US" dirty="0"/>
          </a:p>
        </p:txBody>
      </p:sp>
      <p:sp>
        <p:nvSpPr>
          <p:cNvPr id="5" name="Rounded Rectangle 844804"/>
          <p:cNvSpPr>
            <a:spLocks noChangeArrowheads="1"/>
          </p:cNvSpPr>
          <p:nvPr/>
        </p:nvSpPr>
        <p:spPr bwMode="auto">
          <a:xfrm>
            <a:off x="1020763" y="3178175"/>
            <a:ext cx="7185025" cy="1851025"/>
          </a:xfrm>
          <a:prstGeom prst="roundRect">
            <a:avLst>
              <a:gd name="adj" fmla="val 4167"/>
            </a:avLst>
          </a:prstGeom>
          <a:solidFill>
            <a:srgbClr val="F2E7CE"/>
          </a:solidFill>
          <a:ln w="9525" algn="ctr">
            <a:solidFill>
              <a:srgbClr val="333333"/>
            </a:solidFill>
            <a:round/>
            <a:headEnd/>
            <a:tailEnd/>
          </a:ln>
        </p:spPr>
        <p:txBody>
          <a:bodyPr anchor="ctr"/>
          <a:lstStyle/>
          <a:p>
            <a:pPr marL="165100" indent="-165100" algn="l">
              <a:lnSpc>
                <a:spcPct val="90000"/>
              </a:lnSpc>
              <a:spcBef>
                <a:spcPct val="40000"/>
              </a:spcBef>
              <a:buClr>
                <a:srgbClr val="006699"/>
              </a:buClr>
              <a:buFontTx/>
              <a:buChar char="•"/>
              <a:tabLst>
                <a:tab pos="854075" algn="l"/>
              </a:tabLst>
            </a:pPr>
            <a:r>
              <a:rPr lang="en-US" b="0" dirty="0" smtClean="0"/>
              <a:t>No need for a VPN</a:t>
            </a:r>
          </a:p>
          <a:p>
            <a:pPr marL="165100" indent="-165100" algn="l">
              <a:lnSpc>
                <a:spcPct val="90000"/>
              </a:lnSpc>
              <a:spcBef>
                <a:spcPct val="40000"/>
              </a:spcBef>
              <a:buClr>
                <a:srgbClr val="006699"/>
              </a:buClr>
              <a:buFontTx/>
              <a:buChar char="•"/>
              <a:tabLst>
                <a:tab pos="854075" algn="l"/>
              </a:tabLst>
            </a:pPr>
            <a:r>
              <a:rPr lang="en-US" b="0" dirty="0" smtClean="0"/>
              <a:t>Specific point-to-point connection</a:t>
            </a:r>
          </a:p>
          <a:p>
            <a:pPr marL="165100" indent="-165100" algn="l">
              <a:lnSpc>
                <a:spcPct val="90000"/>
              </a:lnSpc>
              <a:spcBef>
                <a:spcPct val="40000"/>
              </a:spcBef>
              <a:buClr>
                <a:srgbClr val="006699"/>
              </a:buClr>
              <a:buFontTx/>
              <a:buChar char="•"/>
              <a:tabLst>
                <a:tab pos="854075" algn="l"/>
              </a:tabLst>
            </a:pPr>
            <a:r>
              <a:rPr lang="en-US" b="0" dirty="0" smtClean="0"/>
              <a:t>Uses HTTPS connection</a:t>
            </a:r>
          </a:p>
          <a:p>
            <a:pPr marL="165100" indent="-165100" algn="l">
              <a:lnSpc>
                <a:spcPct val="90000"/>
              </a:lnSpc>
              <a:spcBef>
                <a:spcPct val="40000"/>
              </a:spcBef>
              <a:buClr>
                <a:srgbClr val="006699"/>
              </a:buClr>
              <a:buFontTx/>
              <a:buChar char="•"/>
              <a:tabLst>
                <a:tab pos="854075" algn="l"/>
              </a:tabLst>
            </a:pPr>
            <a:r>
              <a:rPr lang="en-US" b="0" dirty="0" smtClean="0"/>
              <a:t>Supports condition-based policies</a:t>
            </a:r>
          </a:p>
          <a:p>
            <a:pPr marL="165100" indent="-165100" algn="l">
              <a:lnSpc>
                <a:spcPct val="90000"/>
              </a:lnSpc>
              <a:spcBef>
                <a:spcPct val="40000"/>
              </a:spcBef>
              <a:buClr>
                <a:srgbClr val="006699"/>
              </a:buClr>
              <a:buFontTx/>
              <a:buChar char="•"/>
              <a:tabLst>
                <a:tab pos="854075" algn="l"/>
              </a:tabLst>
            </a:pPr>
            <a:r>
              <a:rPr lang="en-US" b="0" dirty="0" smtClean="0"/>
              <a:t>Supports NAP</a:t>
            </a:r>
            <a:endParaRPr lang="en-US" b="0" dirty="0"/>
          </a:p>
        </p:txBody>
      </p:sp>
      <p:sp>
        <p:nvSpPr>
          <p:cNvPr id="6" name="AutoShape 87"/>
          <p:cNvSpPr>
            <a:spLocks noChangeArrowheads="1"/>
          </p:cNvSpPr>
          <p:nvPr/>
        </p:nvSpPr>
        <p:spPr bwMode="auto">
          <a:xfrm>
            <a:off x="598488" y="1381125"/>
            <a:ext cx="7913687" cy="981075"/>
          </a:xfrm>
          <a:prstGeom prst="roundRect">
            <a:avLst>
              <a:gd name="adj" fmla="val 11190"/>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eaLnBrk="1" hangingPunct="1">
              <a:lnSpc>
                <a:spcPct val="90000"/>
              </a:lnSpc>
            </a:pPr>
            <a:r>
              <a:rPr lang="en-US" dirty="0" smtClean="0"/>
              <a:t>Users can use </a:t>
            </a:r>
            <a:r>
              <a:rPr lang="en-US" dirty="0"/>
              <a:t>Remote Desktop connections to access applications and resources in your </a:t>
            </a:r>
            <a:r>
              <a:rPr lang="en-US" dirty="0" smtClean="0"/>
              <a:t>intranet without a VPN</a:t>
            </a:r>
            <a:endParaRPr lang="en-US" dirty="0">
              <a:ea typeface="MS PGothic" pitchFamily="34" charset="-128"/>
              <a:cs typeface="Arial" charset="0"/>
            </a:endParaRPr>
          </a:p>
        </p:txBody>
      </p:sp>
    </p:spTree>
    <p:extLst>
      <p:ext uri="{BB962C8B-B14F-4D97-AF65-F5344CB8AC3E}">
        <p14:creationId xmlns:p14="http://schemas.microsoft.com/office/powerpoint/2010/main" val="14866718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smtClean="0"/>
              <a:t>Lesson 3</a:t>
            </a:r>
            <a:r>
              <a:rPr lang="en-US" dirty="0"/>
              <a:t>: Planning Network Access Protection</a:t>
            </a:r>
            <a:endParaRPr lang="en-US" dirty="0" smtClean="0"/>
          </a:p>
        </p:txBody>
      </p:sp>
      <p:sp>
        <p:nvSpPr>
          <p:cNvPr id="6147" name="Rectangle 3"/>
          <p:cNvSpPr>
            <a:spLocks noGrp="1" noChangeArrowheads="1"/>
          </p:cNvSpPr>
          <p:nvPr>
            <p:ph type="body" idx="1"/>
          </p:nvPr>
        </p:nvSpPr>
        <p:spPr/>
        <p:txBody>
          <a:bodyPr/>
          <a:lstStyle/>
          <a:p>
            <a:r>
              <a:rPr lang="en-GB" dirty="0" smtClean="0"/>
              <a:t>Why Implement Network Access Protection?</a:t>
            </a:r>
          </a:p>
          <a:p>
            <a:r>
              <a:rPr lang="en-GB" dirty="0" smtClean="0"/>
              <a:t>Selecting a NAP Enforcement Method</a:t>
            </a:r>
          </a:p>
          <a:p>
            <a:r>
              <a:rPr lang="en-GB" dirty="0" smtClean="0"/>
              <a:t>Infrastructure Components </a:t>
            </a:r>
            <a:r>
              <a:rPr lang="en-GB" dirty="0"/>
              <a:t>Required to Implement NAP</a:t>
            </a:r>
          </a:p>
          <a:p>
            <a:r>
              <a:rPr lang="en-US" dirty="0" smtClean="0"/>
              <a:t>System </a:t>
            </a:r>
            <a:r>
              <a:rPr lang="en-US" dirty="0"/>
              <a:t>Health </a:t>
            </a:r>
            <a:r>
              <a:rPr lang="en-US" dirty="0" smtClean="0"/>
              <a:t>Validators</a:t>
            </a:r>
            <a:endParaRPr lang="en-GB" dirty="0"/>
          </a:p>
          <a:p>
            <a:r>
              <a:rPr lang="en-US" dirty="0" smtClean="0"/>
              <a:t>Health Policies</a:t>
            </a:r>
            <a:endParaRPr lang="en-GB" dirty="0"/>
          </a:p>
          <a:p>
            <a:r>
              <a:rPr lang="en-US" dirty="0" smtClean="0"/>
              <a:t>Remediation </a:t>
            </a:r>
            <a:r>
              <a:rPr lang="en-US" dirty="0"/>
              <a:t>Server </a:t>
            </a:r>
            <a:r>
              <a:rPr lang="en-US" dirty="0" smtClean="0"/>
              <a:t>Groups</a:t>
            </a:r>
            <a:endParaRPr lang="en-GB" dirty="0"/>
          </a:p>
          <a:p>
            <a:r>
              <a:rPr lang="en-GB" dirty="0" smtClean="0"/>
              <a:t>Discussion: Implementing NAP</a:t>
            </a:r>
          </a:p>
          <a:p>
            <a:endParaRPr lang="en-GB" dirty="0" smtClean="0"/>
          </a:p>
          <a:p>
            <a:endParaRPr lang="en-US" dirty="0" smtClean="0"/>
          </a:p>
          <a:p>
            <a:pPr eaLnBrk="1" hangingPunct="1"/>
            <a:endParaRPr lang="en-GB" dirty="0" smtClean="0"/>
          </a:p>
        </p:txBody>
      </p:sp>
    </p:spTree>
    <p:extLst>
      <p:ext uri="{BB962C8B-B14F-4D97-AF65-F5344CB8AC3E}">
        <p14:creationId xmlns:p14="http://schemas.microsoft.com/office/powerpoint/2010/main" val="352203242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dirty="0" smtClean="0"/>
              <a:t>Module Overview</a:t>
            </a:r>
          </a:p>
        </p:txBody>
      </p:sp>
      <p:sp>
        <p:nvSpPr>
          <p:cNvPr id="5123" name="Rectangle 3"/>
          <p:cNvSpPr>
            <a:spLocks noGrp="1" noChangeArrowheads="1"/>
          </p:cNvSpPr>
          <p:nvPr>
            <p:ph type="body" idx="1"/>
          </p:nvPr>
        </p:nvSpPr>
        <p:spPr/>
        <p:txBody>
          <a:bodyPr/>
          <a:lstStyle/>
          <a:p>
            <a:r>
              <a:rPr lang="en-US" dirty="0" smtClean="0"/>
              <a:t>Planning Network Security</a:t>
            </a:r>
          </a:p>
          <a:p>
            <a:r>
              <a:rPr lang="en-US" dirty="0" smtClean="0"/>
              <a:t>Planning Virtual Private Networks</a:t>
            </a:r>
          </a:p>
          <a:p>
            <a:r>
              <a:rPr lang="en-US" dirty="0"/>
              <a:t>Planning Network </a:t>
            </a:r>
            <a:r>
              <a:rPr lang="en-US" dirty="0" smtClean="0"/>
              <a:t>Access Protection</a:t>
            </a:r>
          </a:p>
          <a:p>
            <a:r>
              <a:rPr lang="en-US" dirty="0" smtClean="0"/>
              <a:t>Planning DirectAccess</a:t>
            </a:r>
          </a:p>
          <a:p>
            <a:endParaRPr lang="en-US" dirty="0" smtClean="0"/>
          </a:p>
          <a:p>
            <a:pPr eaLnBrk="1" hangingPunct="1"/>
            <a:endParaRPr lang="en-US" dirty="0" smtClean="0"/>
          </a:p>
        </p:txBody>
      </p:sp>
    </p:spTree>
    <p:extLst>
      <p:ext uri="{BB962C8B-B14F-4D97-AF65-F5344CB8AC3E}">
        <p14:creationId xmlns:p14="http://schemas.microsoft.com/office/powerpoint/2010/main" val="4483829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Why Implement Network Access Protection?</a:t>
            </a:r>
          </a:p>
        </p:txBody>
      </p:sp>
      <p:sp>
        <p:nvSpPr>
          <p:cNvPr id="4" name="Rounded Rectangle 849923"/>
          <p:cNvSpPr>
            <a:spLocks noChangeArrowheads="1"/>
          </p:cNvSpPr>
          <p:nvPr/>
        </p:nvSpPr>
        <p:spPr bwMode="auto">
          <a:xfrm>
            <a:off x="461963" y="1165225"/>
            <a:ext cx="8201025" cy="3978275"/>
          </a:xfrm>
          <a:prstGeom prst="roundRect">
            <a:avLst>
              <a:gd name="adj" fmla="val 4167"/>
            </a:avLst>
          </a:prstGeom>
          <a:solidFill>
            <a:srgbClr val="DEE7F1"/>
          </a:solidFill>
          <a:ln w="9525" algn="ctr">
            <a:solidFill>
              <a:srgbClr val="333333"/>
            </a:solidFill>
            <a:round/>
            <a:headEnd/>
            <a:tailEnd/>
          </a:ln>
        </p:spPr>
        <p:txBody>
          <a:bodyPr/>
          <a:lstStyle/>
          <a:p>
            <a:pPr algn="l"/>
            <a:r>
              <a:rPr lang="en-US" dirty="0"/>
              <a:t>Network Access Protection can:</a:t>
            </a:r>
          </a:p>
        </p:txBody>
      </p:sp>
      <p:sp>
        <p:nvSpPr>
          <p:cNvPr id="5" name="AutoShape 4"/>
          <p:cNvSpPr>
            <a:spLocks noChangeArrowheads="1"/>
          </p:cNvSpPr>
          <p:nvPr/>
        </p:nvSpPr>
        <p:spPr bwMode="auto">
          <a:xfrm>
            <a:off x="742950" y="1660525"/>
            <a:ext cx="7637463" cy="547688"/>
          </a:xfrm>
          <a:prstGeom prst="roundRect">
            <a:avLst>
              <a:gd name="adj" fmla="val 4167"/>
            </a:avLst>
          </a:prstGeom>
          <a:solidFill>
            <a:srgbClr val="F2E7CE"/>
          </a:solidFill>
          <a:ln w="9525" algn="ctr">
            <a:solidFill>
              <a:srgbClr val="333333"/>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228600" indent="-228600" algn="l">
              <a:lnSpc>
                <a:spcPct val="90000"/>
              </a:lnSpc>
              <a:spcBef>
                <a:spcPct val="40000"/>
              </a:spcBef>
              <a:buClr>
                <a:srgbClr val="006699"/>
              </a:buClr>
              <a:buFontTx/>
              <a:buChar char="•"/>
            </a:pPr>
            <a:r>
              <a:rPr lang="en-US" dirty="0"/>
              <a:t>Enforce health-requirement policies on client computers </a:t>
            </a:r>
          </a:p>
        </p:txBody>
      </p:sp>
      <p:sp>
        <p:nvSpPr>
          <p:cNvPr id="6" name="AutoShape 5"/>
          <p:cNvSpPr>
            <a:spLocks noChangeArrowheads="1"/>
          </p:cNvSpPr>
          <p:nvPr/>
        </p:nvSpPr>
        <p:spPr bwMode="auto">
          <a:xfrm>
            <a:off x="742950" y="2352675"/>
            <a:ext cx="7637463" cy="547688"/>
          </a:xfrm>
          <a:prstGeom prst="roundRect">
            <a:avLst>
              <a:gd name="adj" fmla="val 4167"/>
            </a:avLst>
          </a:prstGeom>
          <a:solidFill>
            <a:srgbClr val="F2E7CE"/>
          </a:solidFill>
          <a:ln w="9525" algn="ctr">
            <a:solidFill>
              <a:srgbClr val="333333"/>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228600" indent="-228600" algn="l">
              <a:lnSpc>
                <a:spcPct val="90000"/>
              </a:lnSpc>
              <a:spcBef>
                <a:spcPct val="40000"/>
              </a:spcBef>
              <a:buClr>
                <a:srgbClr val="006699"/>
              </a:buClr>
              <a:buFontTx/>
              <a:buChar char="•"/>
            </a:pPr>
            <a:r>
              <a:rPr lang="en-US" dirty="0"/>
              <a:t>Ensure client computers are compliant with policies </a:t>
            </a:r>
          </a:p>
        </p:txBody>
      </p:sp>
      <p:sp>
        <p:nvSpPr>
          <p:cNvPr id="7" name="AutoShape 8"/>
          <p:cNvSpPr>
            <a:spLocks noChangeArrowheads="1"/>
          </p:cNvSpPr>
          <p:nvPr/>
        </p:nvSpPr>
        <p:spPr bwMode="auto">
          <a:xfrm>
            <a:off x="746125" y="3054350"/>
            <a:ext cx="7637463" cy="630238"/>
          </a:xfrm>
          <a:prstGeom prst="roundRect">
            <a:avLst>
              <a:gd name="adj" fmla="val 4167"/>
            </a:avLst>
          </a:prstGeom>
          <a:solidFill>
            <a:srgbClr val="F2E7CE"/>
          </a:solidFill>
          <a:ln w="9525" algn="ctr">
            <a:solidFill>
              <a:srgbClr val="333333"/>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228600" indent="-228600" algn="l">
              <a:lnSpc>
                <a:spcPct val="90000"/>
              </a:lnSpc>
              <a:spcBef>
                <a:spcPct val="40000"/>
              </a:spcBef>
              <a:buClr>
                <a:srgbClr val="006699"/>
              </a:buClr>
              <a:buFontTx/>
              <a:buChar char="•"/>
            </a:pPr>
            <a:r>
              <a:rPr lang="en-US" dirty="0"/>
              <a:t>Offer remediation support for computers that do not </a:t>
            </a:r>
            <a:br>
              <a:rPr lang="en-US" dirty="0"/>
            </a:br>
            <a:r>
              <a:rPr lang="en-US" dirty="0"/>
              <a:t>meet health requirements </a:t>
            </a:r>
          </a:p>
        </p:txBody>
      </p:sp>
      <p:sp>
        <p:nvSpPr>
          <p:cNvPr id="8" name="Rounded Rectangle 849923"/>
          <p:cNvSpPr>
            <a:spLocks noChangeArrowheads="1"/>
          </p:cNvSpPr>
          <p:nvPr/>
        </p:nvSpPr>
        <p:spPr bwMode="auto">
          <a:xfrm>
            <a:off x="503238" y="3851275"/>
            <a:ext cx="4816475" cy="552450"/>
          </a:xfrm>
          <a:prstGeom prst="roundRect">
            <a:avLst>
              <a:gd name="adj" fmla="val 4167"/>
            </a:avLst>
          </a:prstGeom>
          <a:noFill/>
          <a:ln>
            <a:noFill/>
          </a:ln>
          <a:extLst>
            <a:ext uri="{909E8E84-426E-40DD-AFC4-6F175D3DCCD1}">
              <a14:hiddenFill xmlns:a14="http://schemas.microsoft.com/office/drawing/2010/main">
                <a:solidFill>
                  <a:srgbClr val="DEE7F1"/>
                </a:solidFill>
              </a14:hiddenFill>
            </a:ext>
            <a:ext uri="{91240B29-F687-4F45-9708-019B960494DF}">
              <a14:hiddenLine xmlns:a14="http://schemas.microsoft.com/office/drawing/2010/main" w="9525" algn="ctr">
                <a:solidFill>
                  <a:srgbClr val="333333"/>
                </a:solidFill>
                <a:round/>
                <a:headEnd/>
                <a:tailEnd/>
              </a14:hiddenLine>
            </a:ext>
          </a:extLst>
        </p:spPr>
        <p:txBody>
          <a:bodyPr/>
          <a:lstStyle/>
          <a:p>
            <a:pPr algn="l"/>
            <a:r>
              <a:rPr lang="en-US" dirty="0"/>
              <a:t>Network Access Protection cannot:</a:t>
            </a:r>
          </a:p>
        </p:txBody>
      </p:sp>
      <p:sp>
        <p:nvSpPr>
          <p:cNvPr id="9" name="AutoShape 12"/>
          <p:cNvSpPr>
            <a:spLocks noChangeArrowheads="1"/>
          </p:cNvSpPr>
          <p:nvPr/>
        </p:nvSpPr>
        <p:spPr bwMode="auto">
          <a:xfrm>
            <a:off x="739775" y="4279900"/>
            <a:ext cx="7637463" cy="547688"/>
          </a:xfrm>
          <a:prstGeom prst="roundRect">
            <a:avLst>
              <a:gd name="adj" fmla="val 4167"/>
            </a:avLst>
          </a:prstGeom>
          <a:solidFill>
            <a:srgbClr val="F2E7CE"/>
          </a:solidFill>
          <a:ln w="9525" algn="ctr">
            <a:solidFill>
              <a:srgbClr val="333333"/>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228600" indent="-228600" algn="l">
              <a:lnSpc>
                <a:spcPct val="90000"/>
              </a:lnSpc>
              <a:spcBef>
                <a:spcPct val="40000"/>
              </a:spcBef>
              <a:buClr>
                <a:srgbClr val="006699"/>
              </a:buClr>
              <a:buFontTx/>
              <a:buChar char="•"/>
            </a:pPr>
            <a:r>
              <a:rPr lang="en-US" dirty="0" smtClean="0"/>
              <a:t>Protect your network from malicious users</a:t>
            </a:r>
            <a:endParaRPr lang="en-US" dirty="0"/>
          </a:p>
        </p:txBody>
      </p:sp>
    </p:spTree>
    <p:extLst>
      <p:ext uri="{BB962C8B-B14F-4D97-AF65-F5344CB8AC3E}">
        <p14:creationId xmlns:p14="http://schemas.microsoft.com/office/powerpoint/2010/main" val="9513056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Selecting a NAP Enforcement Method</a:t>
            </a:r>
          </a:p>
        </p:txBody>
      </p:sp>
      <p:graphicFrame>
        <p:nvGraphicFramePr>
          <p:cNvPr id="4" name="Group 103"/>
          <p:cNvGraphicFramePr>
            <a:graphicFrameLocks noGrp="1"/>
          </p:cNvGraphicFramePr>
          <p:nvPr>
            <p:ph idx="1"/>
            <p:extLst>
              <p:ext uri="{D42A27DB-BD31-4B8C-83A1-F6EECF244321}">
                <p14:modId xmlns:p14="http://schemas.microsoft.com/office/powerpoint/2010/main" val="1832059349"/>
              </p:ext>
            </p:extLst>
          </p:nvPr>
        </p:nvGraphicFramePr>
        <p:xfrm>
          <a:off x="209549" y="779192"/>
          <a:ext cx="8691563" cy="4356101"/>
        </p:xfrm>
        <a:graphic>
          <a:graphicData uri="http://schemas.openxmlformats.org/drawingml/2006/table">
            <a:tbl>
              <a:tblPr/>
              <a:tblGrid>
                <a:gridCol w="3276600"/>
                <a:gridCol w="5414963"/>
              </a:tblGrid>
              <a:tr h="429818">
                <a:tc>
                  <a:txBody>
                    <a:bodyPr/>
                    <a:lstStyle/>
                    <a:p>
                      <a:pPr marL="0" marR="0" lvl="0" indent="0" algn="ctr" defTabSz="914400" rtl="0" eaLnBrk="1" fontAlgn="base" latinLnBrk="0" hangingPunct="1">
                        <a:lnSpc>
                          <a:spcPct val="90000"/>
                        </a:lnSpc>
                        <a:spcBef>
                          <a:spcPct val="70000"/>
                        </a:spcBef>
                        <a:spcAft>
                          <a:spcPct val="0"/>
                        </a:spcAft>
                        <a:buClr>
                          <a:schemeClr val="hlink"/>
                        </a:buClr>
                        <a:buSzPct val="90000"/>
                        <a:buFontTx/>
                        <a:buNone/>
                        <a:tabLst/>
                      </a:pPr>
                      <a:r>
                        <a:rPr kumimoji="0" lang="en-US" sz="1800" b="1" i="0" u="none" strike="noStrike" cap="none" normalizeH="0" baseline="0" dirty="0" smtClean="0">
                          <a:ln>
                            <a:noFill/>
                          </a:ln>
                          <a:solidFill>
                            <a:schemeClr val="tx1"/>
                          </a:solidFill>
                          <a:effectLst/>
                          <a:latin typeface="Verdana" pitchFamily="34" charset="0"/>
                        </a:rPr>
                        <a:t>Method</a:t>
                      </a:r>
                      <a:endParaRPr kumimoji="0" lang="en-US" sz="1800" b="0" i="0" u="none" strike="noStrike" cap="none" normalizeH="0" baseline="0" dirty="0" smtClean="0">
                        <a:ln>
                          <a:noFill/>
                        </a:ln>
                        <a:solidFill>
                          <a:schemeClr val="tx1"/>
                        </a:solidFill>
                        <a:effectLst/>
                        <a:latin typeface="Verdana" pitchFamily="34" charset="0"/>
                      </a:endParaRPr>
                    </a:p>
                  </a:txBody>
                  <a:tcPr marT="91451" marB="91451"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rgbClr val="E4CD9A"/>
                    </a:solidFill>
                  </a:tcPr>
                </a:tc>
                <a:tc>
                  <a:txBody>
                    <a:bodyPr/>
                    <a:lstStyle/>
                    <a:p>
                      <a:pPr marL="0" marR="0" lvl="0" indent="0" algn="ctr" defTabSz="914400" rtl="0" eaLnBrk="1" fontAlgn="base" latinLnBrk="0" hangingPunct="1">
                        <a:lnSpc>
                          <a:spcPct val="90000"/>
                        </a:lnSpc>
                        <a:spcBef>
                          <a:spcPct val="7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Verdana" pitchFamily="34" charset="0"/>
                        </a:rPr>
                        <a:t>Key Points</a:t>
                      </a:r>
                      <a:endParaRPr kumimoji="0" lang="en-US" sz="1800" b="0" i="0" u="none" strike="noStrike" cap="none" normalizeH="0" baseline="0" dirty="0" smtClean="0">
                        <a:ln>
                          <a:noFill/>
                        </a:ln>
                        <a:solidFill>
                          <a:schemeClr val="tx1"/>
                        </a:solidFill>
                        <a:effectLst/>
                        <a:latin typeface="Verdana" pitchFamily="34" charset="0"/>
                      </a:endParaRPr>
                    </a:p>
                  </a:txBody>
                  <a:tcPr marT="91451" marB="91451"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rgbClr val="E4CD9A"/>
                    </a:solidFill>
                  </a:tcPr>
                </a:tc>
              </a:tr>
              <a:tr h="1231536">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600" b="0" i="0" u="none" strike="noStrike" cap="none" normalizeH="0" baseline="0" dirty="0" smtClean="0">
                          <a:ln>
                            <a:noFill/>
                          </a:ln>
                          <a:solidFill>
                            <a:schemeClr val="tx1"/>
                          </a:solidFill>
                          <a:effectLst/>
                          <a:latin typeface="Verdana" pitchFamily="34" charset="0"/>
                        </a:rPr>
                        <a:t>IPSec enforcement for IPSec-protected communications</a:t>
                      </a:r>
                    </a:p>
                  </a:txBody>
                  <a:tcPr marT="91451" marB="91451"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rgbClr val="F2E7CE"/>
                    </a:solidFill>
                  </a:tcPr>
                </a:tc>
                <a:tc>
                  <a:txBody>
                    <a:bodyPr/>
                    <a:lstStyle/>
                    <a:p>
                      <a:pPr marL="174625" marR="0" lvl="0" indent="-174625" algn="l" defTabSz="914400" rtl="0" eaLnBrk="1" fontAlgn="base" latinLnBrk="0" hangingPunct="1">
                        <a:lnSpc>
                          <a:spcPct val="90000"/>
                        </a:lnSpc>
                        <a:spcBef>
                          <a:spcPct val="70000"/>
                        </a:spcBef>
                        <a:spcAft>
                          <a:spcPct val="0"/>
                        </a:spcAft>
                        <a:buClr>
                          <a:schemeClr val="hlink"/>
                        </a:buClr>
                        <a:buSzPct val="90000"/>
                        <a:buFontTx/>
                        <a:buChar char="•"/>
                        <a:tabLst/>
                      </a:pPr>
                      <a:r>
                        <a:rPr kumimoji="0" lang="en-US" sz="1600" b="0" i="0" u="none" strike="noStrike" cap="none" normalizeH="0" baseline="0" dirty="0" smtClean="0">
                          <a:ln>
                            <a:noFill/>
                          </a:ln>
                          <a:solidFill>
                            <a:schemeClr val="tx1"/>
                          </a:solidFill>
                          <a:effectLst/>
                          <a:latin typeface="Verdana" pitchFamily="34" charset="0"/>
                        </a:rPr>
                        <a:t>Computer must be compliant to communicate with other compliant computers</a:t>
                      </a:r>
                    </a:p>
                    <a:p>
                      <a:pPr marL="174625" marR="0" lvl="0" indent="-174625" algn="l" defTabSz="914400" rtl="0" eaLnBrk="1" fontAlgn="base" latinLnBrk="0" hangingPunct="1">
                        <a:lnSpc>
                          <a:spcPct val="90000"/>
                        </a:lnSpc>
                        <a:spcBef>
                          <a:spcPct val="70000"/>
                        </a:spcBef>
                        <a:spcAft>
                          <a:spcPct val="0"/>
                        </a:spcAft>
                        <a:buClr>
                          <a:schemeClr val="hlink"/>
                        </a:buClr>
                        <a:buSzPct val="90000"/>
                        <a:buFontTx/>
                        <a:buChar char="•"/>
                        <a:tabLst/>
                      </a:pPr>
                      <a:r>
                        <a:rPr kumimoji="0" lang="en-US" sz="1600" b="0" i="0" u="none" strike="noStrike" cap="none" normalizeH="0" baseline="0" dirty="0" smtClean="0">
                          <a:ln>
                            <a:noFill/>
                          </a:ln>
                          <a:solidFill>
                            <a:schemeClr val="tx1"/>
                          </a:solidFill>
                          <a:effectLst/>
                          <a:latin typeface="Verdana" pitchFamily="34" charset="0"/>
                        </a:rPr>
                        <a:t>The strongest NAP enforcement type, and can be applied per IP address or protocol port number</a:t>
                      </a:r>
                    </a:p>
                  </a:txBody>
                  <a:tcPr marT="91451" marB="91451"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chemeClr val="bg1"/>
                    </a:solidFill>
                  </a:tcPr>
                </a:tc>
              </a:tr>
              <a:tr h="841346">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600" b="0" i="0" u="none" strike="noStrike" cap="none" normalizeH="0" baseline="0" dirty="0" smtClean="0">
                          <a:ln>
                            <a:noFill/>
                          </a:ln>
                          <a:solidFill>
                            <a:schemeClr val="tx1"/>
                          </a:solidFill>
                          <a:effectLst/>
                          <a:latin typeface="Verdana" pitchFamily="34" charset="0"/>
                        </a:rPr>
                        <a:t>802.1X enforcement for IEEE 802.1X-authenticated wired or wireless connections</a:t>
                      </a:r>
                    </a:p>
                  </a:txBody>
                  <a:tcPr marT="91451" marB="91451"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rgbClr val="F2E7CE"/>
                    </a:solidFill>
                  </a:tcPr>
                </a:tc>
                <a:tc>
                  <a:txBody>
                    <a:bodyPr/>
                    <a:lstStyle/>
                    <a:p>
                      <a:pPr marL="174625" marR="0" lvl="0" indent="-174625" algn="l" defTabSz="914400" rtl="0" eaLnBrk="1" fontAlgn="base" latinLnBrk="0" hangingPunct="1">
                        <a:lnSpc>
                          <a:spcPct val="90000"/>
                        </a:lnSpc>
                        <a:spcBef>
                          <a:spcPct val="70000"/>
                        </a:spcBef>
                        <a:spcAft>
                          <a:spcPct val="0"/>
                        </a:spcAft>
                        <a:buClr>
                          <a:schemeClr val="hlink"/>
                        </a:buClr>
                        <a:buSzPct val="90000"/>
                        <a:buFontTx/>
                        <a:buChar char="•"/>
                        <a:tabLst/>
                      </a:pPr>
                      <a:r>
                        <a:rPr kumimoji="0" lang="en-US" sz="1600" b="0" i="0" u="none" strike="noStrike" cap="none" normalizeH="0" baseline="0" dirty="0" smtClean="0">
                          <a:ln>
                            <a:noFill/>
                          </a:ln>
                          <a:solidFill>
                            <a:schemeClr val="tx1"/>
                          </a:solidFill>
                          <a:effectLst/>
                          <a:latin typeface="Verdana" pitchFamily="34" charset="0"/>
                        </a:rPr>
                        <a:t>Computer must be compliant to obtain unlimited access through an 802.1X connection (authentication switch or access point)</a:t>
                      </a:r>
                    </a:p>
                  </a:txBody>
                  <a:tcPr marT="91451" marB="91451"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chemeClr val="bg1"/>
                    </a:solidFill>
                  </a:tcPr>
                </a:tc>
              </a:tr>
              <a:tr h="621865">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600" b="0" i="0" u="none" strike="noStrike" cap="none" normalizeH="0" baseline="0" dirty="0" smtClean="0">
                          <a:ln>
                            <a:noFill/>
                          </a:ln>
                          <a:solidFill>
                            <a:schemeClr val="tx1"/>
                          </a:solidFill>
                          <a:effectLst/>
                          <a:latin typeface="Verdana" pitchFamily="34" charset="0"/>
                        </a:rPr>
                        <a:t>VPN enforcement for remote access connections</a:t>
                      </a:r>
                    </a:p>
                  </a:txBody>
                  <a:tcPr marT="91451" marB="91451"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rgbClr val="F2E7CE"/>
                    </a:solidFill>
                  </a:tcPr>
                </a:tc>
                <a:tc>
                  <a:txBody>
                    <a:bodyPr/>
                    <a:lstStyle/>
                    <a:p>
                      <a:pPr marL="174625" marR="0" lvl="0" indent="-174625" algn="l" defTabSz="914400" rtl="0" eaLnBrk="1" fontAlgn="base" latinLnBrk="0" hangingPunct="1">
                        <a:lnSpc>
                          <a:spcPct val="90000"/>
                        </a:lnSpc>
                        <a:spcBef>
                          <a:spcPct val="70000"/>
                        </a:spcBef>
                        <a:spcAft>
                          <a:spcPct val="0"/>
                        </a:spcAft>
                        <a:buClr>
                          <a:schemeClr val="hlink"/>
                        </a:buClr>
                        <a:buSzPct val="90000"/>
                        <a:buFontTx/>
                        <a:buChar char="•"/>
                        <a:tabLst/>
                      </a:pPr>
                      <a:r>
                        <a:rPr kumimoji="0" lang="en-US" sz="1600" b="0" i="0" u="none" strike="noStrike" cap="none" normalizeH="0" baseline="0" dirty="0" smtClean="0">
                          <a:ln>
                            <a:noFill/>
                          </a:ln>
                          <a:solidFill>
                            <a:schemeClr val="tx1"/>
                          </a:solidFill>
                          <a:effectLst/>
                          <a:latin typeface="Verdana" pitchFamily="34" charset="0"/>
                        </a:rPr>
                        <a:t>Computer must be compliant to obtain unlimited access through a RAS connection</a:t>
                      </a:r>
                    </a:p>
                  </a:txBody>
                  <a:tcPr marT="91451" marB="91451"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chemeClr val="bg1"/>
                    </a:solidFill>
                  </a:tcPr>
                </a:tc>
              </a:tr>
              <a:tr h="1231536">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defRPr/>
                      </a:pPr>
                      <a:r>
                        <a:rPr kumimoji="0" lang="en-US" sz="1600" b="0" i="0" u="none" strike="noStrike" cap="none" normalizeH="0" baseline="0" dirty="0" smtClean="0">
                          <a:ln>
                            <a:noFill/>
                          </a:ln>
                          <a:solidFill>
                            <a:schemeClr val="tx1"/>
                          </a:solidFill>
                          <a:effectLst/>
                          <a:latin typeface="Verdana" pitchFamily="34" charset="0"/>
                        </a:rPr>
                        <a:t>DHCP enforcement for DHCP-based address configuration</a:t>
                      </a:r>
                    </a:p>
                  </a:txBody>
                  <a:tcPr marT="91451" marB="91451"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rgbClr val="F2E7CE"/>
                    </a:solidFill>
                  </a:tcPr>
                </a:tc>
                <a:tc>
                  <a:txBody>
                    <a:bodyPr/>
                    <a:lstStyle/>
                    <a:p>
                      <a:pPr marL="174625" marR="0" lvl="0" indent="-174625" algn="l" defTabSz="914400" rtl="0" eaLnBrk="1" fontAlgn="base" latinLnBrk="0" hangingPunct="1">
                        <a:lnSpc>
                          <a:spcPct val="90000"/>
                        </a:lnSpc>
                        <a:spcBef>
                          <a:spcPct val="70000"/>
                        </a:spcBef>
                        <a:spcAft>
                          <a:spcPct val="0"/>
                        </a:spcAft>
                        <a:buClr>
                          <a:schemeClr val="hlink"/>
                        </a:buClr>
                        <a:buSzPct val="90000"/>
                        <a:buFontTx/>
                        <a:buChar char="•"/>
                        <a:tabLst/>
                      </a:pPr>
                      <a:r>
                        <a:rPr kumimoji="0" lang="en-US" sz="1600" b="0" i="0" u="none" strike="noStrike" cap="none" normalizeH="0" baseline="0" dirty="0" smtClean="0">
                          <a:ln>
                            <a:noFill/>
                          </a:ln>
                          <a:solidFill>
                            <a:schemeClr val="tx1"/>
                          </a:solidFill>
                          <a:effectLst/>
                          <a:latin typeface="Verdana" pitchFamily="34" charset="0"/>
                        </a:rPr>
                        <a:t>Computer must be compliant to receive an unlimited access IPv4 address configuration from DHCP</a:t>
                      </a:r>
                    </a:p>
                    <a:p>
                      <a:pPr marL="174625" marR="0" lvl="0" indent="-174625" algn="l" defTabSz="914400" rtl="0" eaLnBrk="1" fontAlgn="base" latinLnBrk="0" hangingPunct="1">
                        <a:lnSpc>
                          <a:spcPct val="90000"/>
                        </a:lnSpc>
                        <a:spcBef>
                          <a:spcPct val="70000"/>
                        </a:spcBef>
                        <a:spcAft>
                          <a:spcPct val="0"/>
                        </a:spcAft>
                        <a:buClr>
                          <a:schemeClr val="hlink"/>
                        </a:buClr>
                        <a:buSzPct val="90000"/>
                        <a:buFontTx/>
                        <a:buChar char="•"/>
                        <a:tabLst/>
                      </a:pPr>
                      <a:r>
                        <a:rPr kumimoji="0" lang="en-US" sz="1600" b="0" i="0" u="none" strike="noStrike" cap="none" normalizeH="0" baseline="0" dirty="0" smtClean="0">
                          <a:ln>
                            <a:noFill/>
                          </a:ln>
                          <a:solidFill>
                            <a:schemeClr val="tx1"/>
                          </a:solidFill>
                          <a:effectLst/>
                          <a:latin typeface="Verdana" pitchFamily="34" charset="0"/>
                        </a:rPr>
                        <a:t>This is the weakest form of NAP enforcement</a:t>
                      </a:r>
                    </a:p>
                  </a:txBody>
                  <a:tcPr marT="91451" marB="91451" anchor="ctr" horzOverflow="overflow">
                    <a:lnL w="12700" cap="flat" cmpd="sng" algn="ctr">
                      <a:solidFill>
                        <a:srgbClr val="D2AC56"/>
                      </a:solidFill>
                      <a:prstDash val="solid"/>
                      <a:round/>
                      <a:headEnd type="none" w="med" len="med"/>
                      <a:tailEnd type="none" w="med" len="med"/>
                    </a:lnL>
                    <a:lnR w="12700" cap="flat" cmpd="sng" algn="ctr">
                      <a:solidFill>
                        <a:srgbClr val="D2AC56"/>
                      </a:solidFill>
                      <a:prstDash val="solid"/>
                      <a:round/>
                      <a:headEnd type="none" w="med" len="med"/>
                      <a:tailEnd type="none" w="med" len="med"/>
                    </a:lnR>
                    <a:lnT w="12700" cap="flat" cmpd="sng" algn="ctr">
                      <a:solidFill>
                        <a:srgbClr val="D2AC56"/>
                      </a:solidFill>
                      <a:prstDash val="solid"/>
                      <a:round/>
                      <a:headEnd type="none" w="med" len="med"/>
                      <a:tailEnd type="none" w="med" len="med"/>
                    </a:lnT>
                    <a:lnB w="12700" cap="flat" cmpd="sng" algn="ctr">
                      <a:solidFill>
                        <a:srgbClr val="D2AC56"/>
                      </a:solidFill>
                      <a:prstDash val="solid"/>
                      <a:round/>
                      <a:headEnd type="none" w="med" len="med"/>
                      <a:tailEnd type="none" w="med" len="med"/>
                    </a:lnB>
                    <a:lnTlToBr>
                      <a:noFill/>
                    </a:lnTlToBr>
                    <a:lnBlToTr>
                      <a:noFill/>
                    </a:lnBlToTr>
                    <a:solidFill>
                      <a:schemeClr val="bg1"/>
                    </a:solidFill>
                  </a:tcPr>
                </a:tc>
              </a:tr>
            </a:tbl>
          </a:graphicData>
        </a:graphic>
      </p:graphicFrame>
    </p:spTree>
    <p:extLst>
      <p:ext uri="{BB962C8B-B14F-4D97-AF65-F5344CB8AC3E}">
        <p14:creationId xmlns:p14="http://schemas.microsoft.com/office/powerpoint/2010/main" val="40123841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Infrastructure Components Required to Implement NAP</a:t>
            </a:r>
          </a:p>
        </p:txBody>
      </p:sp>
      <p:grpSp>
        <p:nvGrpSpPr>
          <p:cNvPr id="4" name="Group 69"/>
          <p:cNvGrpSpPr>
            <a:grpSpLocks/>
          </p:cNvGrpSpPr>
          <p:nvPr/>
        </p:nvGrpSpPr>
        <p:grpSpPr bwMode="auto">
          <a:xfrm>
            <a:off x="38100" y="723900"/>
            <a:ext cx="9077325" cy="5795963"/>
            <a:chOff x="12" y="458"/>
            <a:chExt cx="5718" cy="3651"/>
          </a:xfrm>
        </p:grpSpPr>
        <p:sp>
          <p:nvSpPr>
            <p:cNvPr id="5" name="Rectangle 70"/>
            <p:cNvSpPr>
              <a:spLocks noChangeArrowheads="1"/>
            </p:cNvSpPr>
            <p:nvPr/>
          </p:nvSpPr>
          <p:spPr bwMode="auto">
            <a:xfrm>
              <a:off x="12" y="458"/>
              <a:ext cx="5718" cy="3651"/>
            </a:xfrm>
            <a:prstGeom prst="rect">
              <a:avLst/>
            </a:prstGeom>
            <a:solidFill>
              <a:schemeClr val="bg1"/>
            </a:solidFill>
            <a:ln>
              <a:noFill/>
            </a:ln>
            <a:effectLst/>
            <a:extLst>
              <a:ext uri="{91240B29-F687-4F45-9708-019B960494DF}">
                <a14:hiddenLine xmlns:a14="http://schemas.microsoft.com/office/drawing/2010/main" w="952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GB" dirty="0"/>
            </a:p>
          </p:txBody>
        </p:sp>
        <p:sp>
          <p:nvSpPr>
            <p:cNvPr id="6" name="Line 71"/>
            <p:cNvSpPr>
              <a:spLocks noChangeShapeType="1"/>
            </p:cNvSpPr>
            <p:nvPr/>
          </p:nvSpPr>
          <p:spPr bwMode="auto">
            <a:xfrm flipH="1">
              <a:off x="1713" y="1117"/>
              <a:ext cx="1323" cy="0"/>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sp>
          <p:nvSpPr>
            <p:cNvPr id="7" name="Oval 6"/>
            <p:cNvSpPr>
              <a:spLocks noChangeArrowheads="1"/>
            </p:cNvSpPr>
            <p:nvPr/>
          </p:nvSpPr>
          <p:spPr bwMode="auto">
            <a:xfrm>
              <a:off x="2364" y="848"/>
              <a:ext cx="3225" cy="1755"/>
            </a:xfrm>
            <a:prstGeom prst="ellipse">
              <a:avLst/>
            </a:prstGeom>
            <a:gradFill rotWithShape="1">
              <a:gsLst>
                <a:gs pos="0">
                  <a:srgbClr val="DEE7F1"/>
                </a:gs>
                <a:gs pos="100000">
                  <a:srgbClr val="8DACD0"/>
                </a:gs>
              </a:gsLst>
              <a:lin ang="18900000" scaled="1"/>
            </a:gradFill>
            <a:ln>
              <a:noFill/>
            </a:ln>
            <a:effectLst>
              <a:outerShdw dist="35921" dir="2700000" algn="ctr" rotWithShape="0">
                <a:srgbClr val="5F5F5F">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lIns="182880" rIns="182880" anchor="ctr"/>
            <a:lstStyle/>
            <a:p>
              <a:pPr algn="l" eaLnBrk="1" hangingPunct="1"/>
              <a:endParaRPr lang="en-US" b="0" dirty="0">
                <a:solidFill>
                  <a:srgbClr val="000000"/>
                </a:solidFill>
                <a:latin typeface="Arial" pitchFamily="34" charset="0"/>
              </a:endParaRPr>
            </a:p>
          </p:txBody>
        </p:sp>
        <p:sp>
          <p:nvSpPr>
            <p:cNvPr id="8" name="AutoShape 73"/>
            <p:cNvSpPr>
              <a:spLocks noChangeArrowheads="1"/>
            </p:cNvSpPr>
            <p:nvPr/>
          </p:nvSpPr>
          <p:spPr bwMode="auto">
            <a:xfrm>
              <a:off x="3467" y="2390"/>
              <a:ext cx="976" cy="230"/>
            </a:xfrm>
            <a:prstGeom prst="roundRect">
              <a:avLst>
                <a:gd name="adj" fmla="val 4167"/>
              </a:avLst>
            </a:prstGeom>
            <a:noFill/>
            <a:ln>
              <a:noFill/>
            </a:ln>
            <a:effectLst/>
            <a:extLst>
              <a:ext uri="{909E8E84-426E-40DD-AFC4-6F175D3DCCD1}">
                <a14:hiddenFill xmlns:a14="http://schemas.microsoft.com/office/drawing/2010/main">
                  <a:solidFill>
                    <a:srgbClr val="8DACD0"/>
                  </a:solidFill>
                </a14:hiddenFill>
              </a:ext>
              <a:ext uri="{91240B29-F687-4F45-9708-019B960494DF}">
                <a14:hiddenLine xmlns:a14="http://schemas.microsoft.com/office/drawing/2010/main" w="9525">
                  <a:solidFill>
                    <a:srgbClr val="4D4D4D"/>
                  </a:solidFill>
                  <a:round/>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lstStyle/>
            <a:p>
              <a:pPr>
                <a:lnSpc>
                  <a:spcPct val="90000"/>
                </a:lnSpc>
              </a:pPr>
              <a:r>
                <a:rPr lang="en-US" sz="1600" dirty="0"/>
                <a:t>Intranet</a:t>
              </a:r>
            </a:p>
          </p:txBody>
        </p:sp>
        <p:pic>
          <p:nvPicPr>
            <p:cNvPr id="9" name="Picture 74" descr="Interne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6" y="1572"/>
              <a:ext cx="584" cy="579"/>
            </a:xfrm>
            <a:prstGeom prst="rect">
              <a:avLst/>
            </a:prstGeom>
            <a:noFill/>
            <a:extLst>
              <a:ext uri="{909E8E84-426E-40DD-AFC4-6F175D3DCCD1}">
                <a14:hiddenFill xmlns:a14="http://schemas.microsoft.com/office/drawing/2010/main">
                  <a:solidFill>
                    <a:srgbClr val="FFFFFF"/>
                  </a:solidFill>
                </a14:hiddenFill>
              </a:ext>
            </a:extLst>
          </p:spPr>
        </p:pic>
        <p:sp>
          <p:nvSpPr>
            <p:cNvPr id="10" name="AutoShape 75"/>
            <p:cNvSpPr>
              <a:spLocks noChangeArrowheads="1"/>
            </p:cNvSpPr>
            <p:nvPr/>
          </p:nvSpPr>
          <p:spPr bwMode="auto">
            <a:xfrm flipH="1">
              <a:off x="1397" y="3397"/>
              <a:ext cx="828" cy="322"/>
            </a:xfrm>
            <a:prstGeom prst="roundRect">
              <a:avLst>
                <a:gd name="adj" fmla="val 11060"/>
              </a:avLst>
            </a:prstGeom>
            <a:solidFill>
              <a:schemeClr val="bg1"/>
            </a:solidFill>
            <a:ln w="9525" algn="ctr">
              <a:solidFill>
                <a:srgbClr val="777777"/>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r>
                <a:rPr lang="en-US" sz="1200" dirty="0"/>
                <a:t>Remediation Servers </a:t>
              </a:r>
            </a:p>
          </p:txBody>
        </p:sp>
        <p:pic>
          <p:nvPicPr>
            <p:cNvPr id="11" name="Picture 76" descr="Server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06" y="1827"/>
              <a:ext cx="426" cy="50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77" descr="Server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52" y="1291"/>
              <a:ext cx="426" cy="508"/>
            </a:xfrm>
            <a:prstGeom prst="rect">
              <a:avLst/>
            </a:prstGeom>
            <a:noFill/>
            <a:extLst>
              <a:ext uri="{909E8E84-426E-40DD-AFC4-6F175D3DCCD1}">
                <a14:hiddenFill xmlns:a14="http://schemas.microsoft.com/office/drawing/2010/main">
                  <a:solidFill>
                    <a:srgbClr val="FFFFFF"/>
                  </a:solidFill>
                </a14:hiddenFill>
              </a:ext>
            </a:extLst>
          </p:spPr>
        </p:pic>
        <p:sp>
          <p:nvSpPr>
            <p:cNvPr id="13" name="AutoShape 78"/>
            <p:cNvSpPr>
              <a:spLocks noChangeArrowheads="1"/>
            </p:cNvSpPr>
            <p:nvPr/>
          </p:nvSpPr>
          <p:spPr bwMode="auto">
            <a:xfrm>
              <a:off x="62" y="2158"/>
              <a:ext cx="751" cy="230"/>
            </a:xfrm>
            <a:prstGeom prst="roundRect">
              <a:avLst>
                <a:gd name="adj" fmla="val 4167"/>
              </a:avLst>
            </a:prstGeom>
            <a:noFill/>
            <a:ln>
              <a:noFill/>
            </a:ln>
            <a:effectLst/>
            <a:extLst>
              <a:ext uri="{909E8E84-426E-40DD-AFC4-6F175D3DCCD1}">
                <a14:hiddenFill xmlns:a14="http://schemas.microsoft.com/office/drawing/2010/main">
                  <a:solidFill>
                    <a:srgbClr val="8DACD0"/>
                  </a:solidFill>
                </a14:hiddenFill>
              </a:ext>
              <a:ext uri="{91240B29-F687-4F45-9708-019B960494DF}">
                <a14:hiddenLine xmlns:a14="http://schemas.microsoft.com/office/drawing/2010/main" w="9525">
                  <a:solidFill>
                    <a:srgbClr val="4D4D4D"/>
                  </a:solidFill>
                  <a:round/>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lstStyle/>
            <a:p>
              <a:pPr>
                <a:lnSpc>
                  <a:spcPct val="90000"/>
                </a:lnSpc>
              </a:pPr>
              <a:r>
                <a:rPr lang="en-US" sz="1600" dirty="0"/>
                <a:t>Internet</a:t>
              </a:r>
            </a:p>
          </p:txBody>
        </p:sp>
        <p:grpSp>
          <p:nvGrpSpPr>
            <p:cNvPr id="14" name="Group 79"/>
            <p:cNvGrpSpPr>
              <a:grpSpLocks/>
            </p:cNvGrpSpPr>
            <p:nvPr/>
          </p:nvGrpSpPr>
          <p:grpSpPr bwMode="auto">
            <a:xfrm>
              <a:off x="723" y="1632"/>
              <a:ext cx="1840" cy="519"/>
              <a:chOff x="718" y="1641"/>
              <a:chExt cx="1840" cy="519"/>
            </a:xfrm>
          </p:grpSpPr>
          <p:sp>
            <p:nvSpPr>
              <p:cNvPr id="40" name="Line 80"/>
              <p:cNvSpPr>
                <a:spLocks noChangeShapeType="1"/>
              </p:cNvSpPr>
              <p:nvPr/>
            </p:nvSpPr>
            <p:spPr bwMode="auto">
              <a:xfrm flipH="1">
                <a:off x="1919" y="1869"/>
                <a:ext cx="639" cy="0"/>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pic>
            <p:nvPicPr>
              <p:cNvPr id="41" name="Picture 81" descr="Firewall"/>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94" y="1642"/>
                <a:ext cx="645" cy="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Line 82"/>
              <p:cNvSpPr>
                <a:spLocks noChangeShapeType="1"/>
              </p:cNvSpPr>
              <p:nvPr/>
            </p:nvSpPr>
            <p:spPr bwMode="auto">
              <a:xfrm flipH="1">
                <a:off x="754" y="1869"/>
                <a:ext cx="1323" cy="0"/>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pic>
            <p:nvPicPr>
              <p:cNvPr id="43" name="Picture 83" descr="Firewall"/>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45" y="1641"/>
                <a:ext cx="645" cy="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Line 84"/>
              <p:cNvSpPr>
                <a:spLocks noChangeShapeType="1"/>
              </p:cNvSpPr>
              <p:nvPr/>
            </p:nvSpPr>
            <p:spPr bwMode="auto">
              <a:xfrm flipH="1">
                <a:off x="718" y="1869"/>
                <a:ext cx="463" cy="0"/>
              </a:xfrm>
              <a:prstGeom prst="line">
                <a:avLst/>
              </a:prstGeom>
              <a:noFill/>
              <a:ln w="38100">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grpSp>
        <p:pic>
          <p:nvPicPr>
            <p:cNvPr id="15" name="Picture 85" descr="Server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7" y="1832"/>
              <a:ext cx="426" cy="508"/>
            </a:xfrm>
            <a:prstGeom prst="rect">
              <a:avLst/>
            </a:prstGeom>
            <a:noFill/>
            <a:extLst>
              <a:ext uri="{909E8E84-426E-40DD-AFC4-6F175D3DCCD1}">
                <a14:hiddenFill xmlns:a14="http://schemas.microsoft.com/office/drawing/2010/main">
                  <a:solidFill>
                    <a:srgbClr val="FFFFFF"/>
                  </a:solidFill>
                </a14:hiddenFill>
              </a:ext>
            </a:extLst>
          </p:spPr>
        </p:pic>
        <p:sp>
          <p:nvSpPr>
            <p:cNvPr id="16" name="AutoShape 86"/>
            <p:cNvSpPr>
              <a:spLocks noChangeArrowheads="1"/>
            </p:cNvSpPr>
            <p:nvPr/>
          </p:nvSpPr>
          <p:spPr bwMode="auto">
            <a:xfrm>
              <a:off x="4809" y="2281"/>
              <a:ext cx="851" cy="273"/>
            </a:xfrm>
            <a:prstGeom prst="roundRect">
              <a:avLst>
                <a:gd name="adj" fmla="val 11060"/>
              </a:avLst>
            </a:prstGeom>
            <a:solidFill>
              <a:schemeClr val="bg1"/>
            </a:solidFill>
            <a:ln w="9525" algn="ctr">
              <a:solidFill>
                <a:srgbClr val="777777"/>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r>
                <a:rPr lang="en-US" sz="1200" dirty="0"/>
                <a:t>NAP Health Policy Server </a:t>
              </a:r>
            </a:p>
          </p:txBody>
        </p:sp>
        <p:sp>
          <p:nvSpPr>
            <p:cNvPr id="17" name="AutoShape 87"/>
            <p:cNvSpPr>
              <a:spLocks noChangeArrowheads="1"/>
            </p:cNvSpPr>
            <p:nvPr/>
          </p:nvSpPr>
          <p:spPr bwMode="auto">
            <a:xfrm>
              <a:off x="2410" y="2323"/>
              <a:ext cx="836" cy="182"/>
            </a:xfrm>
            <a:prstGeom prst="roundRect">
              <a:avLst>
                <a:gd name="adj" fmla="val 11060"/>
              </a:avLst>
            </a:prstGeom>
            <a:solidFill>
              <a:schemeClr val="bg1"/>
            </a:solidFill>
            <a:ln w="9525" algn="ctr">
              <a:solidFill>
                <a:srgbClr val="777777"/>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r>
                <a:rPr lang="en-US" sz="1200" dirty="0"/>
                <a:t>DHCP Server </a:t>
              </a:r>
            </a:p>
          </p:txBody>
        </p:sp>
        <p:sp>
          <p:nvSpPr>
            <p:cNvPr id="18" name="AutoShape 88"/>
            <p:cNvSpPr>
              <a:spLocks noChangeArrowheads="1"/>
            </p:cNvSpPr>
            <p:nvPr/>
          </p:nvSpPr>
          <p:spPr bwMode="auto">
            <a:xfrm>
              <a:off x="3561" y="1823"/>
              <a:ext cx="806" cy="367"/>
            </a:xfrm>
            <a:prstGeom prst="roundRect">
              <a:avLst>
                <a:gd name="adj" fmla="val 11060"/>
              </a:avLst>
            </a:prstGeom>
            <a:solidFill>
              <a:schemeClr val="bg1"/>
            </a:solidFill>
            <a:ln w="9525" algn="ctr">
              <a:solidFill>
                <a:srgbClr val="777777"/>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r>
                <a:rPr lang="en-US" sz="1200" dirty="0"/>
                <a:t>Health Registration Authority </a:t>
              </a:r>
            </a:p>
          </p:txBody>
        </p:sp>
        <p:grpSp>
          <p:nvGrpSpPr>
            <p:cNvPr id="19" name="Group 89"/>
            <p:cNvGrpSpPr>
              <a:grpSpLocks/>
            </p:cNvGrpSpPr>
            <p:nvPr/>
          </p:nvGrpSpPr>
          <p:grpSpPr bwMode="auto">
            <a:xfrm>
              <a:off x="4262" y="1002"/>
              <a:ext cx="714" cy="478"/>
              <a:chOff x="2916" y="3354"/>
              <a:chExt cx="889" cy="650"/>
            </a:xfrm>
          </p:grpSpPr>
          <p:pic>
            <p:nvPicPr>
              <p:cNvPr id="38" name="Picture 90" descr="Router_Wireless"/>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29" y="3510"/>
                <a:ext cx="576" cy="494"/>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91" descr="Public_Switch"/>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202981">
                <a:off x="2916" y="3354"/>
                <a:ext cx="576" cy="406"/>
              </a:xfrm>
              <a:prstGeom prst="rect">
                <a:avLst/>
              </a:prstGeom>
              <a:noFill/>
              <a:extLst>
                <a:ext uri="{909E8E84-426E-40DD-AFC4-6F175D3DCCD1}">
                  <a14:hiddenFill xmlns:a14="http://schemas.microsoft.com/office/drawing/2010/main">
                    <a:solidFill>
                      <a:srgbClr val="FFFFFF"/>
                    </a:solidFill>
                  </a14:hiddenFill>
                </a:ext>
              </a:extLst>
            </p:spPr>
          </p:pic>
        </p:grpSp>
        <p:sp>
          <p:nvSpPr>
            <p:cNvPr id="20" name="AutoShape 92"/>
            <p:cNvSpPr>
              <a:spLocks noChangeArrowheads="1"/>
            </p:cNvSpPr>
            <p:nvPr/>
          </p:nvSpPr>
          <p:spPr bwMode="auto">
            <a:xfrm>
              <a:off x="4768" y="804"/>
              <a:ext cx="806" cy="277"/>
            </a:xfrm>
            <a:prstGeom prst="roundRect">
              <a:avLst>
                <a:gd name="adj" fmla="val 11060"/>
              </a:avLst>
            </a:prstGeom>
            <a:solidFill>
              <a:schemeClr val="bg1"/>
            </a:solidFill>
            <a:ln w="9525" algn="ctr">
              <a:solidFill>
                <a:srgbClr val="777777"/>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r>
                <a:rPr lang="en-US" sz="1200" dirty="0"/>
                <a:t>IEEE 802.1X </a:t>
              </a:r>
              <a:br>
                <a:rPr lang="en-US" sz="1200" dirty="0"/>
              </a:br>
              <a:r>
                <a:rPr lang="en-US" sz="1200" dirty="0"/>
                <a:t>Devices</a:t>
              </a:r>
            </a:p>
          </p:txBody>
        </p:sp>
        <p:pic>
          <p:nvPicPr>
            <p:cNvPr id="21" name="Picture 93" descr="2DomainWithOus01"/>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819" y="992"/>
              <a:ext cx="637" cy="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AutoShape 94"/>
            <p:cNvSpPr>
              <a:spLocks noChangeArrowheads="1"/>
            </p:cNvSpPr>
            <p:nvPr/>
          </p:nvSpPr>
          <p:spPr bwMode="auto">
            <a:xfrm>
              <a:off x="3240" y="802"/>
              <a:ext cx="645" cy="277"/>
            </a:xfrm>
            <a:prstGeom prst="roundRect">
              <a:avLst>
                <a:gd name="adj" fmla="val 11060"/>
              </a:avLst>
            </a:prstGeom>
            <a:solidFill>
              <a:schemeClr val="bg1"/>
            </a:solidFill>
            <a:ln w="9525" algn="ctr">
              <a:solidFill>
                <a:srgbClr val="777777"/>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r>
                <a:rPr lang="en-US" sz="1200" dirty="0"/>
                <a:t>Active Directory</a:t>
              </a:r>
            </a:p>
          </p:txBody>
        </p:sp>
        <p:sp>
          <p:nvSpPr>
            <p:cNvPr id="23" name="Line 95"/>
            <p:cNvSpPr>
              <a:spLocks noChangeShapeType="1"/>
            </p:cNvSpPr>
            <p:nvPr/>
          </p:nvSpPr>
          <p:spPr bwMode="auto">
            <a:xfrm rot="5400000" flipH="1">
              <a:off x="1342" y="1479"/>
              <a:ext cx="754" cy="7"/>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ctr"/>
            <a:lstStyle/>
            <a:p>
              <a:endParaRPr lang="en-GB" dirty="0"/>
            </a:p>
          </p:txBody>
        </p:sp>
        <p:pic>
          <p:nvPicPr>
            <p:cNvPr id="24" name="Picture 96" descr="Server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42" y="837"/>
              <a:ext cx="426" cy="508"/>
            </a:xfrm>
            <a:prstGeom prst="rect">
              <a:avLst/>
            </a:prstGeom>
            <a:noFill/>
            <a:extLst>
              <a:ext uri="{909E8E84-426E-40DD-AFC4-6F175D3DCCD1}">
                <a14:hiddenFill xmlns:a14="http://schemas.microsoft.com/office/drawing/2010/main">
                  <a:solidFill>
                    <a:srgbClr val="FFFFFF"/>
                  </a:solidFill>
                </a14:hiddenFill>
              </a:ext>
            </a:extLst>
          </p:spPr>
        </p:pic>
        <p:sp>
          <p:nvSpPr>
            <p:cNvPr id="25" name="AutoShape 97"/>
            <p:cNvSpPr>
              <a:spLocks noChangeArrowheads="1"/>
            </p:cNvSpPr>
            <p:nvPr/>
          </p:nvSpPr>
          <p:spPr bwMode="auto">
            <a:xfrm>
              <a:off x="1785" y="637"/>
              <a:ext cx="745" cy="182"/>
            </a:xfrm>
            <a:prstGeom prst="roundRect">
              <a:avLst>
                <a:gd name="adj" fmla="val 11060"/>
              </a:avLst>
            </a:prstGeom>
            <a:solidFill>
              <a:schemeClr val="bg1"/>
            </a:solidFill>
            <a:ln w="9525" algn="ctr">
              <a:solidFill>
                <a:srgbClr val="777777"/>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r>
                <a:rPr lang="en-US" sz="1200" dirty="0"/>
                <a:t>VPN Server </a:t>
              </a:r>
            </a:p>
          </p:txBody>
        </p:sp>
        <p:sp>
          <p:nvSpPr>
            <p:cNvPr id="26" name="Oval 836611"/>
            <p:cNvSpPr>
              <a:spLocks noChangeArrowheads="1"/>
            </p:cNvSpPr>
            <p:nvPr/>
          </p:nvSpPr>
          <p:spPr bwMode="auto">
            <a:xfrm>
              <a:off x="2552" y="2785"/>
              <a:ext cx="1996" cy="893"/>
            </a:xfrm>
            <a:prstGeom prst="ellipse">
              <a:avLst/>
            </a:prstGeom>
            <a:gradFill rotWithShape="1">
              <a:gsLst>
                <a:gs pos="0">
                  <a:srgbClr val="DEE7F1"/>
                </a:gs>
                <a:gs pos="100000">
                  <a:srgbClr val="8DACD0"/>
                </a:gs>
              </a:gsLst>
              <a:lin ang="18900000" scaled="1"/>
            </a:gradFill>
            <a:ln>
              <a:noFill/>
            </a:ln>
            <a:effectLst>
              <a:outerShdw dist="35921" dir="2700000" algn="ctr" rotWithShape="0">
                <a:srgbClr val="5F5F5F">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lIns="182880" rIns="182880" anchor="ctr"/>
            <a:lstStyle/>
            <a:p>
              <a:pPr algn="l" eaLnBrk="1" hangingPunct="1"/>
              <a:endParaRPr lang="en-US" b="0" dirty="0">
                <a:solidFill>
                  <a:srgbClr val="000000"/>
                </a:solidFill>
                <a:latin typeface="Arial" pitchFamily="34" charset="0"/>
              </a:endParaRPr>
            </a:p>
          </p:txBody>
        </p:sp>
        <p:sp>
          <p:nvSpPr>
            <p:cNvPr id="27" name="AutoShape 99"/>
            <p:cNvSpPr>
              <a:spLocks noChangeArrowheads="1"/>
            </p:cNvSpPr>
            <p:nvPr/>
          </p:nvSpPr>
          <p:spPr bwMode="auto">
            <a:xfrm>
              <a:off x="3078" y="3055"/>
              <a:ext cx="976" cy="349"/>
            </a:xfrm>
            <a:prstGeom prst="roundRect">
              <a:avLst>
                <a:gd name="adj" fmla="val 4167"/>
              </a:avLst>
            </a:prstGeom>
            <a:noFill/>
            <a:ln>
              <a:noFill/>
            </a:ln>
            <a:effectLst/>
            <a:extLst>
              <a:ext uri="{909E8E84-426E-40DD-AFC4-6F175D3DCCD1}">
                <a14:hiddenFill xmlns:a14="http://schemas.microsoft.com/office/drawing/2010/main">
                  <a:solidFill>
                    <a:srgbClr val="8DACD0"/>
                  </a:solidFill>
                </a14:hiddenFill>
              </a:ext>
              <a:ext uri="{91240B29-F687-4F45-9708-019B960494DF}">
                <a14:hiddenLine xmlns:a14="http://schemas.microsoft.com/office/drawing/2010/main" w="9525">
                  <a:solidFill>
                    <a:srgbClr val="4D4D4D"/>
                  </a:solidFill>
                  <a:round/>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lstStyle/>
            <a:p>
              <a:pPr>
                <a:lnSpc>
                  <a:spcPct val="90000"/>
                </a:lnSpc>
              </a:pPr>
              <a:r>
                <a:rPr lang="en-US" sz="1600" dirty="0"/>
                <a:t>Restricted Network</a:t>
              </a:r>
            </a:p>
          </p:txBody>
        </p:sp>
        <p:pic>
          <p:nvPicPr>
            <p:cNvPr id="28" name="Picture 100" descr="Server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45" y="2905"/>
              <a:ext cx="426" cy="50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01" descr="Server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17" y="3054"/>
              <a:ext cx="426" cy="508"/>
            </a:xfrm>
            <a:prstGeom prst="rect">
              <a:avLst/>
            </a:prstGeom>
            <a:noFill/>
            <a:extLst>
              <a:ext uri="{909E8E84-426E-40DD-AFC4-6F175D3DCCD1}">
                <a14:hiddenFill xmlns:a14="http://schemas.microsoft.com/office/drawing/2010/main">
                  <a:solidFill>
                    <a:srgbClr val="FFFFFF"/>
                  </a:solidFill>
                </a14:hiddenFill>
              </a:ext>
            </a:extLst>
          </p:spPr>
        </p:pic>
        <p:sp>
          <p:nvSpPr>
            <p:cNvPr id="30" name="AutoShape 102"/>
            <p:cNvSpPr>
              <a:spLocks noChangeArrowheads="1"/>
            </p:cNvSpPr>
            <p:nvPr/>
          </p:nvSpPr>
          <p:spPr bwMode="auto">
            <a:xfrm>
              <a:off x="4464" y="3501"/>
              <a:ext cx="985" cy="226"/>
            </a:xfrm>
            <a:prstGeom prst="roundRect">
              <a:avLst>
                <a:gd name="adj" fmla="val 11060"/>
              </a:avLst>
            </a:prstGeom>
            <a:solidFill>
              <a:schemeClr val="bg1"/>
            </a:solidFill>
            <a:ln w="9525" algn="ctr">
              <a:solidFill>
                <a:srgbClr val="777777"/>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r>
                <a:rPr lang="en-US" sz="1200" dirty="0"/>
                <a:t>NAP Client with limited access </a:t>
              </a:r>
            </a:p>
          </p:txBody>
        </p:sp>
        <p:pic>
          <p:nvPicPr>
            <p:cNvPr id="31" name="Picture 103" descr="LaptopCompute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947" y="3372"/>
              <a:ext cx="468" cy="508"/>
            </a:xfrm>
            <a:prstGeom prst="rect">
              <a:avLst/>
            </a:prstGeom>
            <a:noFill/>
            <a:extLst>
              <a:ext uri="{909E8E84-426E-40DD-AFC4-6F175D3DCCD1}">
                <a14:hiddenFill xmlns:a14="http://schemas.microsoft.com/office/drawing/2010/main">
                  <a:solidFill>
                    <a:srgbClr val="FFFFFF"/>
                  </a:solidFill>
                </a14:hiddenFill>
              </a:ext>
            </a:extLst>
          </p:spPr>
        </p:pic>
        <p:grpSp>
          <p:nvGrpSpPr>
            <p:cNvPr id="32" name="Group 104"/>
            <p:cNvGrpSpPr>
              <a:grpSpLocks/>
            </p:cNvGrpSpPr>
            <p:nvPr/>
          </p:nvGrpSpPr>
          <p:grpSpPr bwMode="auto">
            <a:xfrm>
              <a:off x="1313" y="2170"/>
              <a:ext cx="818" cy="255"/>
              <a:chOff x="1313" y="2170"/>
              <a:chExt cx="818" cy="255"/>
            </a:xfrm>
          </p:grpSpPr>
          <p:sp>
            <p:nvSpPr>
              <p:cNvPr id="34" name="Line 105"/>
              <p:cNvSpPr>
                <a:spLocks noChangeShapeType="1"/>
              </p:cNvSpPr>
              <p:nvPr/>
            </p:nvSpPr>
            <p:spPr bwMode="auto">
              <a:xfrm rot="5400000">
                <a:off x="1720" y="1887"/>
                <a:ext cx="1" cy="812"/>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35" name="Line 106"/>
              <p:cNvSpPr>
                <a:spLocks noChangeShapeType="1"/>
              </p:cNvSpPr>
              <p:nvPr/>
            </p:nvSpPr>
            <p:spPr bwMode="auto">
              <a:xfrm rot="10800000">
                <a:off x="1313" y="2172"/>
                <a:ext cx="1" cy="131"/>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36" name="Line 107"/>
              <p:cNvSpPr>
                <a:spLocks noChangeShapeType="1"/>
              </p:cNvSpPr>
              <p:nvPr/>
            </p:nvSpPr>
            <p:spPr bwMode="auto">
              <a:xfrm rot="10800000">
                <a:off x="2130" y="2170"/>
                <a:ext cx="1" cy="131"/>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37" name="Line 108"/>
              <p:cNvSpPr>
                <a:spLocks noChangeShapeType="1"/>
              </p:cNvSpPr>
              <p:nvPr/>
            </p:nvSpPr>
            <p:spPr bwMode="auto">
              <a:xfrm rot="10800000">
                <a:off x="1729" y="2294"/>
                <a:ext cx="1" cy="131"/>
              </a:xfrm>
              <a:prstGeom prst="line">
                <a:avLst/>
              </a:prstGeom>
              <a:noFill/>
              <a:ln w="381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grpSp>
        <p:sp>
          <p:nvSpPr>
            <p:cNvPr id="33" name="AutoShape 109"/>
            <p:cNvSpPr>
              <a:spLocks noChangeArrowheads="1"/>
            </p:cNvSpPr>
            <p:nvPr/>
          </p:nvSpPr>
          <p:spPr bwMode="auto">
            <a:xfrm>
              <a:off x="1238" y="2395"/>
              <a:ext cx="976" cy="300"/>
            </a:xfrm>
            <a:prstGeom prst="roundRect">
              <a:avLst>
                <a:gd name="adj" fmla="val 4167"/>
              </a:avLst>
            </a:prstGeom>
            <a:noFill/>
            <a:ln>
              <a:noFill/>
            </a:ln>
            <a:effectLst/>
            <a:extLst>
              <a:ext uri="{909E8E84-426E-40DD-AFC4-6F175D3DCCD1}">
                <a14:hiddenFill xmlns:a14="http://schemas.microsoft.com/office/drawing/2010/main">
                  <a:solidFill>
                    <a:srgbClr val="8DACD0"/>
                  </a:solidFill>
                </a14:hiddenFill>
              </a:ext>
              <a:ext uri="{91240B29-F687-4F45-9708-019B960494DF}">
                <a14:hiddenLine xmlns:a14="http://schemas.microsoft.com/office/drawing/2010/main" w="9525">
                  <a:solidFill>
                    <a:srgbClr val="4D4D4D"/>
                  </a:solidFill>
                  <a:round/>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lstStyle/>
            <a:p>
              <a:pPr>
                <a:lnSpc>
                  <a:spcPct val="90000"/>
                </a:lnSpc>
              </a:pPr>
              <a:r>
                <a:rPr lang="en-US" sz="1600" dirty="0"/>
                <a:t>Perimeter Network</a:t>
              </a:r>
            </a:p>
          </p:txBody>
        </p:sp>
      </p:grpSp>
    </p:spTree>
    <p:extLst>
      <p:ext uri="{BB962C8B-B14F-4D97-AF65-F5344CB8AC3E}">
        <p14:creationId xmlns:p14="http://schemas.microsoft.com/office/powerpoint/2010/main" val="5675429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System </a:t>
            </a:r>
            <a:r>
              <a:rPr lang="en-GB" dirty="0"/>
              <a:t>Health </a:t>
            </a:r>
            <a:r>
              <a:rPr lang="en-GB" dirty="0" smtClean="0"/>
              <a:t>Validators</a:t>
            </a:r>
            <a:endParaRPr lang="en-GB" dirty="0"/>
          </a:p>
        </p:txBody>
      </p:sp>
      <p:sp>
        <p:nvSpPr>
          <p:cNvPr id="4" name="AutoShape 5"/>
          <p:cNvSpPr>
            <a:spLocks noChangeArrowheads="1"/>
          </p:cNvSpPr>
          <p:nvPr/>
        </p:nvSpPr>
        <p:spPr bwMode="auto">
          <a:xfrm>
            <a:off x="389745" y="1012825"/>
            <a:ext cx="8439462" cy="801688"/>
          </a:xfrm>
          <a:prstGeom prst="roundRect">
            <a:avLst>
              <a:gd name="adj" fmla="val 166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tIns="91440" bIns="91440" anchor="ctr"/>
          <a:lstStyle/>
          <a:p>
            <a:pPr algn="ctr"/>
            <a:r>
              <a:rPr lang="en-US" dirty="0"/>
              <a:t>System Health Validators are server software counterparts to system health agents </a:t>
            </a:r>
          </a:p>
        </p:txBody>
      </p:sp>
      <p:grpSp>
        <p:nvGrpSpPr>
          <p:cNvPr id="5" name="Group 12"/>
          <p:cNvGrpSpPr>
            <a:grpSpLocks/>
          </p:cNvGrpSpPr>
          <p:nvPr/>
        </p:nvGrpSpPr>
        <p:grpSpPr bwMode="auto">
          <a:xfrm>
            <a:off x="348034" y="2068512"/>
            <a:ext cx="4438650" cy="4103687"/>
            <a:chOff x="266" y="1261"/>
            <a:chExt cx="2796" cy="2585"/>
          </a:xfrm>
        </p:grpSpPr>
        <p:sp>
          <p:nvSpPr>
            <p:cNvPr id="6" name="Rounded Rectangle 849923"/>
            <p:cNvSpPr>
              <a:spLocks noChangeArrowheads="1"/>
            </p:cNvSpPr>
            <p:nvPr/>
          </p:nvSpPr>
          <p:spPr bwMode="auto">
            <a:xfrm>
              <a:off x="266" y="1261"/>
              <a:ext cx="2796" cy="2585"/>
            </a:xfrm>
            <a:prstGeom prst="roundRect">
              <a:avLst>
                <a:gd name="adj" fmla="val 4167"/>
              </a:avLst>
            </a:prstGeom>
            <a:solidFill>
              <a:srgbClr val="DEE7F1"/>
            </a:solidFill>
            <a:ln w="9525" algn="ctr">
              <a:solidFill>
                <a:srgbClr val="333333"/>
              </a:solidFill>
              <a:round/>
              <a:headEnd/>
              <a:tailEnd/>
            </a:ln>
          </p:spPr>
          <p:txBody>
            <a:bodyPr/>
            <a:lstStyle/>
            <a:p>
              <a:pPr algn="l"/>
              <a:endParaRPr lang="en-US" dirty="0"/>
            </a:p>
          </p:txBody>
        </p:sp>
        <p:grpSp>
          <p:nvGrpSpPr>
            <p:cNvPr id="7" name="Group 11"/>
            <p:cNvGrpSpPr>
              <a:grpSpLocks/>
            </p:cNvGrpSpPr>
            <p:nvPr/>
          </p:nvGrpSpPr>
          <p:grpSpPr bwMode="auto">
            <a:xfrm>
              <a:off x="336" y="1410"/>
              <a:ext cx="2653" cy="2298"/>
              <a:chOff x="217" y="1368"/>
              <a:chExt cx="2446" cy="2298"/>
            </a:xfrm>
          </p:grpSpPr>
          <p:sp>
            <p:nvSpPr>
              <p:cNvPr id="8" name="Rounded Rectangle 844804"/>
              <p:cNvSpPr>
                <a:spLocks noChangeArrowheads="1"/>
              </p:cNvSpPr>
              <p:nvPr/>
            </p:nvSpPr>
            <p:spPr bwMode="auto">
              <a:xfrm>
                <a:off x="219" y="1368"/>
                <a:ext cx="2444" cy="491"/>
              </a:xfrm>
              <a:prstGeom prst="roundRect">
                <a:avLst>
                  <a:gd name="adj" fmla="val 4167"/>
                </a:avLst>
              </a:prstGeom>
              <a:solidFill>
                <a:srgbClr val="F2E7CE"/>
              </a:solidFill>
              <a:ln w="9525" algn="ctr">
                <a:solidFill>
                  <a:srgbClr val="333333"/>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228600" indent="-228600" algn="l">
                  <a:lnSpc>
                    <a:spcPct val="90000"/>
                  </a:lnSpc>
                  <a:spcBef>
                    <a:spcPct val="40000"/>
                  </a:spcBef>
                  <a:buClr>
                    <a:srgbClr val="006699"/>
                  </a:buClr>
                  <a:buFontTx/>
                  <a:buChar char="•"/>
                </a:pPr>
                <a:r>
                  <a:rPr lang="en-US" sz="1600" dirty="0"/>
                  <a:t>Each SHA on the client has a </a:t>
                </a:r>
                <a:br>
                  <a:rPr lang="en-US" sz="1600" dirty="0"/>
                </a:br>
                <a:r>
                  <a:rPr lang="en-US" sz="1600" dirty="0"/>
                  <a:t>corresponding SHV in NPS </a:t>
                </a:r>
              </a:p>
            </p:txBody>
          </p:sp>
          <p:sp>
            <p:nvSpPr>
              <p:cNvPr id="9" name="Rounded Rectangle 844806"/>
              <p:cNvSpPr>
                <a:spLocks noChangeArrowheads="1"/>
              </p:cNvSpPr>
              <p:nvPr/>
            </p:nvSpPr>
            <p:spPr bwMode="auto">
              <a:xfrm>
                <a:off x="219" y="1975"/>
                <a:ext cx="2444" cy="491"/>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sz="1600" dirty="0"/>
                  <a:t>SHVs allow NPS to verify the </a:t>
                </a:r>
                <a:br>
                  <a:rPr lang="en-US" sz="1600" dirty="0"/>
                </a:br>
                <a:r>
                  <a:rPr lang="en-US" sz="1600" dirty="0"/>
                  <a:t>statement of health made by its </a:t>
                </a:r>
                <a:br>
                  <a:rPr lang="en-US" sz="1600" dirty="0"/>
                </a:br>
                <a:r>
                  <a:rPr lang="en-US" sz="1600" dirty="0"/>
                  <a:t>corresponding SHA on the client </a:t>
                </a:r>
              </a:p>
            </p:txBody>
          </p:sp>
          <p:sp>
            <p:nvSpPr>
              <p:cNvPr id="10" name="Rounded Rectangle 844804"/>
              <p:cNvSpPr>
                <a:spLocks noChangeArrowheads="1"/>
              </p:cNvSpPr>
              <p:nvPr/>
            </p:nvSpPr>
            <p:spPr bwMode="auto">
              <a:xfrm>
                <a:off x="217" y="2575"/>
                <a:ext cx="2444" cy="491"/>
              </a:xfrm>
              <a:prstGeom prst="roundRect">
                <a:avLst>
                  <a:gd name="adj" fmla="val 4167"/>
                </a:avLst>
              </a:prstGeom>
              <a:solidFill>
                <a:srgbClr val="F2E7CE"/>
              </a:solidFill>
              <a:ln w="9525" algn="ctr">
                <a:solidFill>
                  <a:srgbClr val="333333"/>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228600" indent="-228600" algn="l">
                  <a:lnSpc>
                    <a:spcPct val="90000"/>
                  </a:lnSpc>
                  <a:spcBef>
                    <a:spcPct val="40000"/>
                  </a:spcBef>
                  <a:buClr>
                    <a:srgbClr val="006699"/>
                  </a:buClr>
                  <a:buFontTx/>
                  <a:buChar char="•"/>
                </a:pPr>
                <a:r>
                  <a:rPr lang="en-US" sz="1600" dirty="0"/>
                  <a:t>SHVs contain the required </a:t>
                </a:r>
                <a:br>
                  <a:rPr lang="en-US" sz="1600" dirty="0"/>
                </a:br>
                <a:r>
                  <a:rPr lang="en-US" sz="1600" dirty="0"/>
                  <a:t>configuration settings on </a:t>
                </a:r>
                <a:br>
                  <a:rPr lang="en-US" sz="1600" dirty="0"/>
                </a:br>
                <a:r>
                  <a:rPr lang="en-US" sz="1600" dirty="0"/>
                  <a:t>client computers </a:t>
                </a:r>
              </a:p>
            </p:txBody>
          </p:sp>
          <p:sp>
            <p:nvSpPr>
              <p:cNvPr id="11" name="Rounded Rectangle 844806"/>
              <p:cNvSpPr>
                <a:spLocks noChangeArrowheads="1"/>
              </p:cNvSpPr>
              <p:nvPr/>
            </p:nvSpPr>
            <p:spPr bwMode="auto">
              <a:xfrm>
                <a:off x="217" y="3175"/>
                <a:ext cx="2444" cy="491"/>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sz="1600" dirty="0"/>
                  <a:t>The Windows Security SHV </a:t>
                </a:r>
                <a:br>
                  <a:rPr lang="en-US" sz="1600" dirty="0"/>
                </a:br>
                <a:r>
                  <a:rPr lang="en-US" sz="1600" dirty="0"/>
                  <a:t>corresponds to the Microsoft SHA </a:t>
                </a:r>
                <a:br>
                  <a:rPr lang="en-US" sz="1600" dirty="0"/>
                </a:br>
                <a:r>
                  <a:rPr lang="en-US" sz="1600" dirty="0"/>
                  <a:t>on client computers</a:t>
                </a:r>
                <a:r>
                  <a:rPr lang="en-US" dirty="0"/>
                  <a:t> </a:t>
                </a:r>
              </a:p>
            </p:txBody>
          </p:sp>
        </p:grpSp>
      </p:grpSp>
      <p:pic>
        <p:nvPicPr>
          <p:cNvPr id="1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76690" y="2671990"/>
            <a:ext cx="3940750" cy="27522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315575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Health Policies</a:t>
            </a:r>
            <a:endParaRPr lang="en-GB" dirty="0"/>
          </a:p>
        </p:txBody>
      </p:sp>
      <p:sp>
        <p:nvSpPr>
          <p:cNvPr id="4" name="AutoShape 4"/>
          <p:cNvSpPr>
            <a:spLocks noChangeArrowheads="1"/>
          </p:cNvSpPr>
          <p:nvPr/>
        </p:nvSpPr>
        <p:spPr bwMode="auto">
          <a:xfrm>
            <a:off x="258060" y="1028182"/>
            <a:ext cx="8597900" cy="817245"/>
          </a:xfrm>
          <a:prstGeom prst="roundRect">
            <a:avLst>
              <a:gd name="adj" fmla="val 166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tIns="91440" bIns="91440" anchor="ctr">
            <a:spAutoFit/>
          </a:bodyPr>
          <a:lstStyle/>
          <a:p>
            <a:r>
              <a:rPr lang="en-US" dirty="0"/>
              <a:t>To make use of the Windows Security Health Validator, you must configure a Health Policy and assign the SHV to it </a:t>
            </a:r>
          </a:p>
        </p:txBody>
      </p:sp>
      <p:sp>
        <p:nvSpPr>
          <p:cNvPr id="5" name="Rounded Rectangle 844803"/>
          <p:cNvSpPr>
            <a:spLocks noChangeArrowheads="1"/>
          </p:cNvSpPr>
          <p:nvPr/>
        </p:nvSpPr>
        <p:spPr bwMode="auto">
          <a:xfrm>
            <a:off x="211138" y="2011388"/>
            <a:ext cx="8721725" cy="4154488"/>
          </a:xfrm>
          <a:prstGeom prst="roundRect">
            <a:avLst>
              <a:gd name="adj" fmla="val 4167"/>
            </a:avLst>
          </a:prstGeom>
          <a:solidFill>
            <a:srgbClr val="DEE7F1"/>
          </a:solidFill>
          <a:ln w="9525" algn="ctr">
            <a:solidFill>
              <a:srgbClr val="333333"/>
            </a:solidFill>
            <a:round/>
            <a:headEnd/>
            <a:tailEnd/>
          </a:ln>
        </p:spPr>
        <p:txBody>
          <a:bodyPr/>
          <a:lstStyle/>
          <a:p>
            <a:pPr algn="l"/>
            <a:endParaRPr lang="en-US" sz="2200" b="0" dirty="0"/>
          </a:p>
        </p:txBody>
      </p:sp>
      <p:sp>
        <p:nvSpPr>
          <p:cNvPr id="6" name="Rounded Rectangle 844804"/>
          <p:cNvSpPr>
            <a:spLocks noChangeArrowheads="1"/>
          </p:cNvSpPr>
          <p:nvPr/>
        </p:nvSpPr>
        <p:spPr bwMode="auto">
          <a:xfrm>
            <a:off x="485775" y="2198713"/>
            <a:ext cx="8172450" cy="874713"/>
          </a:xfrm>
          <a:prstGeom prst="roundRect">
            <a:avLst>
              <a:gd name="adj" fmla="val 4167"/>
            </a:avLst>
          </a:prstGeom>
          <a:solidFill>
            <a:srgbClr val="F2E7CE"/>
          </a:solidFill>
          <a:ln w="9525" algn="ctr">
            <a:solidFill>
              <a:srgbClr val="333333"/>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228600" indent="-228600" algn="l">
              <a:lnSpc>
                <a:spcPct val="90000"/>
              </a:lnSpc>
              <a:spcBef>
                <a:spcPct val="40000"/>
              </a:spcBef>
              <a:buClr>
                <a:srgbClr val="006699"/>
              </a:buClr>
              <a:buFontTx/>
              <a:buChar char="•"/>
            </a:pPr>
            <a:r>
              <a:rPr lang="en-US" sz="1600" dirty="0"/>
              <a:t>Health policies consist of one or more SHVs and other settings that </a:t>
            </a:r>
            <a:br>
              <a:rPr lang="en-US" sz="1600" dirty="0"/>
            </a:br>
            <a:r>
              <a:rPr lang="en-US" sz="1600" dirty="0"/>
              <a:t>allow you to define client computer configuration requirements for </a:t>
            </a:r>
            <a:br>
              <a:rPr lang="en-US" sz="1600" dirty="0"/>
            </a:br>
            <a:r>
              <a:rPr lang="en-US" sz="1600" dirty="0"/>
              <a:t>NAP-capable computers that attempt to connect to your network </a:t>
            </a:r>
          </a:p>
        </p:txBody>
      </p:sp>
      <p:sp>
        <p:nvSpPr>
          <p:cNvPr id="7" name="Rounded Rectangle 844806"/>
          <p:cNvSpPr>
            <a:spLocks noChangeArrowheads="1"/>
          </p:cNvSpPr>
          <p:nvPr/>
        </p:nvSpPr>
        <p:spPr bwMode="auto">
          <a:xfrm>
            <a:off x="485775" y="3175026"/>
            <a:ext cx="8172450" cy="874712"/>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sz="1600" dirty="0"/>
              <a:t>You can define client health policies in NPS by adding one or more </a:t>
            </a:r>
            <a:br>
              <a:rPr lang="en-US" sz="1600" dirty="0"/>
            </a:br>
            <a:r>
              <a:rPr lang="en-US" sz="1600" dirty="0"/>
              <a:t>SHVs to the health policy </a:t>
            </a:r>
          </a:p>
        </p:txBody>
      </p:sp>
      <p:sp>
        <p:nvSpPr>
          <p:cNvPr id="8" name="Rounded Rectangle 844812"/>
          <p:cNvSpPr>
            <a:spLocks noChangeArrowheads="1"/>
          </p:cNvSpPr>
          <p:nvPr/>
        </p:nvSpPr>
        <p:spPr bwMode="auto">
          <a:xfrm>
            <a:off x="485775" y="4154513"/>
            <a:ext cx="8172450" cy="874713"/>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sz="1600" dirty="0"/>
              <a:t>NAP enforcement is accomplished by NPS on a per-network </a:t>
            </a:r>
            <a:br>
              <a:rPr lang="en-US" sz="1600" dirty="0"/>
            </a:br>
            <a:r>
              <a:rPr lang="en-US" sz="1600" dirty="0"/>
              <a:t>policy basis </a:t>
            </a:r>
          </a:p>
        </p:txBody>
      </p:sp>
      <p:sp>
        <p:nvSpPr>
          <p:cNvPr id="9" name="Rounded Rectangle 844812"/>
          <p:cNvSpPr>
            <a:spLocks noChangeArrowheads="1"/>
          </p:cNvSpPr>
          <p:nvPr/>
        </p:nvSpPr>
        <p:spPr bwMode="auto">
          <a:xfrm>
            <a:off x="482600" y="5140351"/>
            <a:ext cx="8172450" cy="874712"/>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sz="1600" dirty="0"/>
              <a:t>After you create a health policy by adding one or more SHVs to </a:t>
            </a:r>
            <a:br>
              <a:rPr lang="en-US" sz="1600" dirty="0"/>
            </a:br>
            <a:r>
              <a:rPr lang="en-US" sz="1600" dirty="0"/>
              <a:t>the policy, you can add the health policy to the network policy and </a:t>
            </a:r>
            <a:br>
              <a:rPr lang="en-US" sz="1600" dirty="0"/>
            </a:br>
            <a:r>
              <a:rPr lang="en-US" sz="1600" dirty="0"/>
              <a:t>enable NAP enforcement in the policy </a:t>
            </a:r>
          </a:p>
        </p:txBody>
      </p:sp>
    </p:spTree>
    <p:extLst>
      <p:ext uri="{BB962C8B-B14F-4D97-AF65-F5344CB8AC3E}">
        <p14:creationId xmlns:p14="http://schemas.microsoft.com/office/powerpoint/2010/main" val="25374827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Remediation </a:t>
            </a:r>
            <a:r>
              <a:rPr lang="en-GB" dirty="0"/>
              <a:t>Server </a:t>
            </a:r>
            <a:r>
              <a:rPr lang="en-GB" dirty="0" smtClean="0"/>
              <a:t>Groups</a:t>
            </a:r>
            <a:endParaRPr lang="en-GB" dirty="0"/>
          </a:p>
        </p:txBody>
      </p:sp>
      <p:sp>
        <p:nvSpPr>
          <p:cNvPr id="4" name="AutoShape 4"/>
          <p:cNvSpPr>
            <a:spLocks noChangeArrowheads="1"/>
          </p:cNvSpPr>
          <p:nvPr/>
        </p:nvSpPr>
        <p:spPr bwMode="auto">
          <a:xfrm>
            <a:off x="258763" y="1026438"/>
            <a:ext cx="8628062" cy="1123712"/>
          </a:xfrm>
          <a:prstGeom prst="roundRect">
            <a:avLst>
              <a:gd name="adj" fmla="val 166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tIns="91440" bIns="91440" anchor="ctr">
            <a:spAutoFit/>
          </a:bodyPr>
          <a:lstStyle/>
          <a:p>
            <a:pPr algn="ctr"/>
            <a:r>
              <a:rPr lang="en-US" dirty="0"/>
              <a:t>With NAP enforcement in place, you should specify remediation server groups so the clients have access to resources that bring noncompliant NAP-capable clients into compliance </a:t>
            </a:r>
          </a:p>
        </p:txBody>
      </p:sp>
      <p:sp>
        <p:nvSpPr>
          <p:cNvPr id="5" name="Rounded Rectangle 844803"/>
          <p:cNvSpPr>
            <a:spLocks noChangeArrowheads="1"/>
          </p:cNvSpPr>
          <p:nvPr/>
        </p:nvSpPr>
        <p:spPr bwMode="auto">
          <a:xfrm>
            <a:off x="211138" y="2413000"/>
            <a:ext cx="8721725" cy="2292350"/>
          </a:xfrm>
          <a:prstGeom prst="roundRect">
            <a:avLst>
              <a:gd name="adj" fmla="val 4167"/>
            </a:avLst>
          </a:prstGeom>
          <a:solidFill>
            <a:srgbClr val="DEE7F1"/>
          </a:solidFill>
          <a:ln w="9525" algn="ctr">
            <a:solidFill>
              <a:srgbClr val="333333"/>
            </a:solidFill>
            <a:round/>
            <a:headEnd/>
            <a:tailEnd/>
          </a:ln>
        </p:spPr>
        <p:txBody>
          <a:bodyPr/>
          <a:lstStyle/>
          <a:p>
            <a:pPr algn="l"/>
            <a:endParaRPr lang="en-US" sz="2200" b="0" dirty="0"/>
          </a:p>
        </p:txBody>
      </p:sp>
      <p:sp>
        <p:nvSpPr>
          <p:cNvPr id="6" name="Rounded Rectangle 844804"/>
          <p:cNvSpPr>
            <a:spLocks noChangeArrowheads="1"/>
          </p:cNvSpPr>
          <p:nvPr/>
        </p:nvSpPr>
        <p:spPr bwMode="auto">
          <a:xfrm>
            <a:off x="485775" y="2622550"/>
            <a:ext cx="8172450" cy="874713"/>
          </a:xfrm>
          <a:prstGeom prst="roundRect">
            <a:avLst>
              <a:gd name="adj" fmla="val 4167"/>
            </a:avLst>
          </a:prstGeom>
          <a:solidFill>
            <a:srgbClr val="F2E7CE"/>
          </a:solidFill>
          <a:ln w="9525" algn="ctr">
            <a:solidFill>
              <a:srgbClr val="333333"/>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228600" indent="-228600" algn="l">
              <a:lnSpc>
                <a:spcPct val="90000"/>
              </a:lnSpc>
              <a:spcBef>
                <a:spcPct val="40000"/>
              </a:spcBef>
              <a:buClr>
                <a:srgbClr val="006699"/>
              </a:buClr>
              <a:buFontTx/>
              <a:buChar char="•"/>
            </a:pPr>
            <a:r>
              <a:rPr lang="en-US" sz="1600" dirty="0"/>
              <a:t>A remediation server hosts the updates that the NAP agent can </a:t>
            </a:r>
            <a:br>
              <a:rPr lang="en-US" sz="1600" dirty="0"/>
            </a:br>
            <a:r>
              <a:rPr lang="en-US" sz="1600" dirty="0"/>
              <a:t>use to bring noncompliant client computers into compliance with </a:t>
            </a:r>
            <a:br>
              <a:rPr lang="en-US" sz="1600" dirty="0"/>
            </a:br>
            <a:r>
              <a:rPr lang="en-US" sz="1600" dirty="0"/>
              <a:t>the health policy that NPS defines </a:t>
            </a:r>
          </a:p>
        </p:txBody>
      </p:sp>
      <p:sp>
        <p:nvSpPr>
          <p:cNvPr id="7" name="Rounded Rectangle 844806"/>
          <p:cNvSpPr>
            <a:spLocks noChangeArrowheads="1"/>
          </p:cNvSpPr>
          <p:nvPr/>
        </p:nvSpPr>
        <p:spPr bwMode="auto">
          <a:xfrm>
            <a:off x="485775" y="3628843"/>
            <a:ext cx="8172450" cy="874712"/>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sz="1600" dirty="0"/>
              <a:t>A remediation server group is a list of servers on the restricted </a:t>
            </a:r>
            <a:br>
              <a:rPr lang="en-US" sz="1600" dirty="0"/>
            </a:br>
            <a:r>
              <a:rPr lang="en-US" sz="1600" dirty="0"/>
              <a:t>network that noncompliant NAP clients can access for </a:t>
            </a:r>
            <a:br>
              <a:rPr lang="en-US" sz="1600" dirty="0"/>
            </a:br>
            <a:r>
              <a:rPr lang="en-US" sz="1600" dirty="0"/>
              <a:t>software updates </a:t>
            </a:r>
          </a:p>
        </p:txBody>
      </p:sp>
    </p:spTree>
    <p:extLst>
      <p:ext uri="{BB962C8B-B14F-4D97-AF65-F5344CB8AC3E}">
        <p14:creationId xmlns:p14="http://schemas.microsoft.com/office/powerpoint/2010/main" val="27204702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Discussion: Implementing NAP</a:t>
            </a:r>
          </a:p>
        </p:txBody>
      </p:sp>
      <p:pic>
        <p:nvPicPr>
          <p:cNvPr id="4" name="Picture 9" descr="C:\Users\tfrink.NORTHAMERICA\Pictures\MSL Approved graphics from Vendor Resource Toolkit\Graphics\Collection_Group.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43125" y="3303588"/>
            <a:ext cx="3819525" cy="276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descr="C:\Users\tfrink.NORTHAMERICA\Pictures\MSL Approved graphics from Vendor Resource Toolkit\Graphics\ChatBubbl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43125" y="1095375"/>
            <a:ext cx="6523038" cy="297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0"/>
          <p:cNvSpPr txBox="1">
            <a:spLocks noChangeArrowheads="1"/>
          </p:cNvSpPr>
          <p:nvPr/>
        </p:nvSpPr>
        <p:spPr bwMode="auto">
          <a:xfrm>
            <a:off x="3424238" y="1606550"/>
            <a:ext cx="405447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r>
              <a:rPr lang="en-US" sz="2000" dirty="0" smtClean="0">
                <a:latin typeface="Arial" pitchFamily="34" charset="0"/>
              </a:rPr>
              <a:t>Consider the following scenarios and then answer the questions.</a:t>
            </a:r>
            <a:endParaRPr lang="en-US" sz="2000" dirty="0">
              <a:latin typeface="Arial" pitchFamily="34" charset="0"/>
            </a:endParaRPr>
          </a:p>
        </p:txBody>
      </p:sp>
    </p:spTree>
    <p:extLst>
      <p:ext uri="{BB962C8B-B14F-4D97-AF65-F5344CB8AC3E}">
        <p14:creationId xmlns:p14="http://schemas.microsoft.com/office/powerpoint/2010/main" val="34565351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smtClean="0"/>
              <a:t>Lesson 4</a:t>
            </a:r>
            <a:r>
              <a:rPr lang="en-US" dirty="0"/>
              <a:t>: </a:t>
            </a:r>
            <a:r>
              <a:rPr lang="en-US" dirty="0" smtClean="0"/>
              <a:t>Planning DirectAccess</a:t>
            </a:r>
          </a:p>
        </p:txBody>
      </p:sp>
      <p:sp>
        <p:nvSpPr>
          <p:cNvPr id="6147" name="Rectangle 3"/>
          <p:cNvSpPr>
            <a:spLocks noGrp="1" noChangeArrowheads="1"/>
          </p:cNvSpPr>
          <p:nvPr>
            <p:ph type="body" idx="1"/>
          </p:nvPr>
        </p:nvSpPr>
        <p:spPr/>
        <p:txBody>
          <a:bodyPr/>
          <a:lstStyle/>
          <a:p>
            <a:r>
              <a:rPr lang="en-US" dirty="0" smtClean="0"/>
              <a:t>What </a:t>
            </a:r>
            <a:r>
              <a:rPr lang="en-US" dirty="0"/>
              <a:t>Is DirectAccess?</a:t>
            </a:r>
            <a:endParaRPr lang="en-GB" dirty="0"/>
          </a:p>
          <a:p>
            <a:r>
              <a:rPr lang="en-US" dirty="0"/>
              <a:t>Components of DirectAccess</a:t>
            </a:r>
            <a:endParaRPr lang="en-GB" dirty="0"/>
          </a:p>
          <a:p>
            <a:r>
              <a:rPr lang="en-US" dirty="0" smtClean="0"/>
              <a:t>What </a:t>
            </a:r>
            <a:r>
              <a:rPr lang="en-US" dirty="0"/>
              <a:t>Is the Name Resolution Policy Table? </a:t>
            </a:r>
          </a:p>
          <a:p>
            <a:r>
              <a:rPr lang="en-GB" dirty="0"/>
              <a:t>How DirectAccess Works for Internal Clients</a:t>
            </a:r>
          </a:p>
          <a:p>
            <a:r>
              <a:rPr lang="en-GB" dirty="0"/>
              <a:t>How DirectAccess Works for External Clients</a:t>
            </a:r>
          </a:p>
          <a:p>
            <a:r>
              <a:rPr lang="en-US" dirty="0" smtClean="0"/>
              <a:t>Demonstration</a:t>
            </a:r>
            <a:r>
              <a:rPr lang="en-US" dirty="0"/>
              <a:t>: How to Install and Configure DirectAccess</a:t>
            </a:r>
            <a:endParaRPr lang="en-GB" dirty="0"/>
          </a:p>
          <a:p>
            <a:endParaRPr lang="en-GB" dirty="0" smtClean="0"/>
          </a:p>
          <a:p>
            <a:pPr eaLnBrk="1" hangingPunct="1"/>
            <a:endParaRPr lang="en-GB" dirty="0" smtClean="0"/>
          </a:p>
        </p:txBody>
      </p:sp>
    </p:spTree>
    <p:extLst>
      <p:ext uri="{BB962C8B-B14F-4D97-AF65-F5344CB8AC3E}">
        <p14:creationId xmlns:p14="http://schemas.microsoft.com/office/powerpoint/2010/main" val="390877081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What Is DirectAccess?</a:t>
            </a:r>
          </a:p>
        </p:txBody>
      </p:sp>
      <p:sp>
        <p:nvSpPr>
          <p:cNvPr id="4" name="Rounded Rectangle 849923"/>
          <p:cNvSpPr>
            <a:spLocks noChangeArrowheads="1"/>
          </p:cNvSpPr>
          <p:nvPr/>
        </p:nvSpPr>
        <p:spPr bwMode="auto">
          <a:xfrm>
            <a:off x="89940" y="2086503"/>
            <a:ext cx="8934138" cy="2586235"/>
          </a:xfrm>
          <a:prstGeom prst="roundRect">
            <a:avLst>
              <a:gd name="adj" fmla="val 4167"/>
            </a:avLst>
          </a:prstGeom>
          <a:solidFill>
            <a:srgbClr val="DEE7F1"/>
          </a:solidFill>
          <a:ln w="9525" algn="ctr">
            <a:solidFill>
              <a:srgbClr val="333333"/>
            </a:solidFill>
            <a:round/>
            <a:headEnd/>
            <a:tailEnd/>
          </a:ln>
        </p:spPr>
        <p:txBody>
          <a:bodyPr/>
          <a:lstStyle/>
          <a:p>
            <a:r>
              <a:rPr lang="en-US" dirty="0" smtClean="0">
                <a:ea typeface="PMingLiU" charset="-120"/>
              </a:rPr>
              <a:t>Benefits of DirectAccess</a:t>
            </a:r>
            <a:r>
              <a:rPr lang="en-US" dirty="0" smtClean="0"/>
              <a:t>:</a:t>
            </a:r>
            <a:endParaRPr lang="en-US" dirty="0"/>
          </a:p>
        </p:txBody>
      </p:sp>
      <p:sp>
        <p:nvSpPr>
          <p:cNvPr id="5" name="AutoShape 4"/>
          <p:cNvSpPr>
            <a:spLocks noChangeArrowheads="1"/>
          </p:cNvSpPr>
          <p:nvPr/>
        </p:nvSpPr>
        <p:spPr bwMode="auto">
          <a:xfrm>
            <a:off x="294721" y="2511055"/>
            <a:ext cx="8484433" cy="2033835"/>
          </a:xfrm>
          <a:prstGeom prst="roundRect">
            <a:avLst>
              <a:gd name="adj" fmla="val 4167"/>
            </a:avLst>
          </a:prstGeom>
          <a:solidFill>
            <a:srgbClr val="F2E7CE"/>
          </a:solidFill>
          <a:ln w="9525" algn="ctr">
            <a:solidFill>
              <a:srgbClr val="333333"/>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228600" indent="-228600" eaLnBrk="0" hangingPunct="0">
              <a:lnSpc>
                <a:spcPct val="90000"/>
              </a:lnSpc>
              <a:spcBef>
                <a:spcPct val="40000"/>
              </a:spcBef>
              <a:buClr>
                <a:srgbClr val="006699"/>
              </a:buClr>
              <a:buSzPct val="90000"/>
              <a:buFontTx/>
              <a:buChar char="•"/>
              <a:defRPr/>
            </a:pPr>
            <a:r>
              <a:rPr lang="en-US" b="0" dirty="0" smtClean="0"/>
              <a:t>Always-on connectivity </a:t>
            </a:r>
          </a:p>
          <a:p>
            <a:pPr marL="228600" indent="-228600" eaLnBrk="0" hangingPunct="0">
              <a:lnSpc>
                <a:spcPct val="90000"/>
              </a:lnSpc>
              <a:spcBef>
                <a:spcPct val="40000"/>
              </a:spcBef>
              <a:buClr>
                <a:srgbClr val="006699"/>
              </a:buClr>
              <a:buSzPct val="90000"/>
              <a:buFontTx/>
              <a:buChar char="•"/>
              <a:defRPr/>
            </a:pPr>
            <a:r>
              <a:rPr lang="en-US" b="0" dirty="0" smtClean="0"/>
              <a:t>Seamless connectivity</a:t>
            </a:r>
          </a:p>
          <a:p>
            <a:pPr marL="228600" indent="-228600" eaLnBrk="0" hangingPunct="0">
              <a:lnSpc>
                <a:spcPct val="90000"/>
              </a:lnSpc>
              <a:spcBef>
                <a:spcPct val="40000"/>
              </a:spcBef>
              <a:buClr>
                <a:srgbClr val="006699"/>
              </a:buClr>
              <a:buSzPct val="90000"/>
              <a:buFontTx/>
              <a:buChar char="•"/>
              <a:defRPr/>
            </a:pPr>
            <a:r>
              <a:rPr lang="en-US" b="0" dirty="0" smtClean="0"/>
              <a:t>Bidirectional access </a:t>
            </a:r>
          </a:p>
          <a:p>
            <a:pPr marL="228600" indent="-228600" eaLnBrk="0" hangingPunct="0">
              <a:lnSpc>
                <a:spcPct val="90000"/>
              </a:lnSpc>
              <a:spcBef>
                <a:spcPct val="40000"/>
              </a:spcBef>
              <a:buClr>
                <a:srgbClr val="006699"/>
              </a:buClr>
              <a:buFontTx/>
              <a:buChar char="•"/>
              <a:defRPr/>
            </a:pPr>
            <a:r>
              <a:rPr lang="en-US" b="0" dirty="0" smtClean="0"/>
              <a:t>Improved security </a:t>
            </a:r>
          </a:p>
          <a:p>
            <a:pPr marL="228600" indent="-228600" eaLnBrk="0" hangingPunct="0">
              <a:lnSpc>
                <a:spcPct val="90000"/>
              </a:lnSpc>
              <a:spcBef>
                <a:spcPct val="40000"/>
              </a:spcBef>
              <a:buClr>
                <a:srgbClr val="006699"/>
              </a:buClr>
              <a:buFontTx/>
              <a:buChar char="•"/>
              <a:defRPr/>
            </a:pPr>
            <a:r>
              <a:rPr lang="en-US" b="0" dirty="0" smtClean="0"/>
              <a:t>Integrated solution </a:t>
            </a:r>
          </a:p>
        </p:txBody>
      </p:sp>
      <p:grpSp>
        <p:nvGrpSpPr>
          <p:cNvPr id="6" name="Group 5"/>
          <p:cNvGrpSpPr>
            <a:grpSpLocks/>
          </p:cNvGrpSpPr>
          <p:nvPr/>
        </p:nvGrpSpPr>
        <p:grpSpPr bwMode="auto">
          <a:xfrm>
            <a:off x="5364217" y="2618419"/>
            <a:ext cx="1593851" cy="1527113"/>
            <a:chOff x="3748" y="2772"/>
            <a:chExt cx="831" cy="832"/>
          </a:xfrm>
        </p:grpSpPr>
        <p:pic>
          <p:nvPicPr>
            <p:cNvPr id="7" name="Picture 6" descr="Serve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48" y="2772"/>
              <a:ext cx="666" cy="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Intrane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97" y="3068"/>
              <a:ext cx="582" cy="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Text Box 11"/>
          <p:cNvSpPr txBox="1">
            <a:spLocks noChangeArrowheads="1"/>
          </p:cNvSpPr>
          <p:nvPr/>
        </p:nvSpPr>
        <p:spPr bwMode="auto">
          <a:xfrm>
            <a:off x="5063786" y="4142420"/>
            <a:ext cx="213677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ctr" rtl="0" fontAlgn="base">
              <a:spcBef>
                <a:spcPct val="0"/>
              </a:spcBef>
              <a:spcAft>
                <a:spcPct val="0"/>
              </a:spcAft>
              <a:defRPr b="1" kern="1200">
                <a:solidFill>
                  <a:schemeClr val="tx1"/>
                </a:solidFill>
                <a:latin typeface="Verdana" pitchFamily="34" charset="0"/>
                <a:ea typeface="+mn-ea"/>
                <a:cs typeface="Arial" charset="0"/>
              </a:defRPr>
            </a:lvl1pPr>
            <a:lvl2pPr marL="457200" algn="ctr" rtl="0" fontAlgn="base">
              <a:spcBef>
                <a:spcPct val="0"/>
              </a:spcBef>
              <a:spcAft>
                <a:spcPct val="0"/>
              </a:spcAft>
              <a:defRPr b="1" kern="1200">
                <a:solidFill>
                  <a:schemeClr val="tx1"/>
                </a:solidFill>
                <a:latin typeface="Verdana" pitchFamily="34" charset="0"/>
                <a:ea typeface="+mn-ea"/>
                <a:cs typeface="Arial" charset="0"/>
              </a:defRPr>
            </a:lvl2pPr>
            <a:lvl3pPr marL="914400" algn="ctr" rtl="0" fontAlgn="base">
              <a:spcBef>
                <a:spcPct val="0"/>
              </a:spcBef>
              <a:spcAft>
                <a:spcPct val="0"/>
              </a:spcAft>
              <a:defRPr b="1" kern="1200">
                <a:solidFill>
                  <a:schemeClr val="tx1"/>
                </a:solidFill>
                <a:latin typeface="Verdana" pitchFamily="34" charset="0"/>
                <a:ea typeface="+mn-ea"/>
                <a:cs typeface="Arial" charset="0"/>
              </a:defRPr>
            </a:lvl3pPr>
            <a:lvl4pPr marL="1371600" algn="ctr" rtl="0" fontAlgn="base">
              <a:spcBef>
                <a:spcPct val="0"/>
              </a:spcBef>
              <a:spcAft>
                <a:spcPct val="0"/>
              </a:spcAft>
              <a:defRPr b="1" kern="1200">
                <a:solidFill>
                  <a:schemeClr val="tx1"/>
                </a:solidFill>
                <a:latin typeface="Verdana" pitchFamily="34" charset="0"/>
                <a:ea typeface="+mn-ea"/>
                <a:cs typeface="Arial" charset="0"/>
              </a:defRPr>
            </a:lvl4pPr>
            <a:lvl5pPr marL="1828800" algn="ctr"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pPr algn="l" eaLnBrk="1" hangingPunct="1"/>
            <a:r>
              <a:rPr lang="en-US" sz="1600" dirty="0" smtClean="0">
                <a:latin typeface="Arial" charset="0"/>
              </a:rPr>
              <a:t>DirectAccess server</a:t>
            </a:r>
            <a:endParaRPr lang="en-US" sz="1600" dirty="0">
              <a:latin typeface="Arial" charset="0"/>
            </a:endParaRPr>
          </a:p>
        </p:txBody>
      </p:sp>
    </p:spTree>
    <p:extLst>
      <p:ext uri="{BB962C8B-B14F-4D97-AF65-F5344CB8AC3E}">
        <p14:creationId xmlns:p14="http://schemas.microsoft.com/office/powerpoint/2010/main" val="24743769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Components of DirectAccess</a:t>
            </a:r>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0600" y="2127097"/>
            <a:ext cx="1304925" cy="130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33889" y="1063588"/>
            <a:ext cx="5367512" cy="5032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 name="Group 5"/>
          <p:cNvGrpSpPr/>
          <p:nvPr/>
        </p:nvGrpSpPr>
        <p:grpSpPr>
          <a:xfrm>
            <a:off x="4695591" y="2821054"/>
            <a:ext cx="1593938" cy="1273969"/>
            <a:chOff x="5306580" y="2993231"/>
            <a:chExt cx="1593938" cy="1273969"/>
          </a:xfrm>
        </p:grpSpPr>
        <p:pic>
          <p:nvPicPr>
            <p:cNvPr id="7"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46330" y="3170237"/>
              <a:ext cx="1054188" cy="1096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306580" y="2993231"/>
              <a:ext cx="1146175" cy="1176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9" name="Picture 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96200" y="1510145"/>
            <a:ext cx="1201737" cy="1201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1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379046" y="1219200"/>
            <a:ext cx="1143000" cy="11779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AutoShape 10"/>
          <p:cNvSpPr>
            <a:spLocks noChangeArrowheads="1"/>
          </p:cNvSpPr>
          <p:nvPr/>
        </p:nvSpPr>
        <p:spPr bwMode="auto">
          <a:xfrm>
            <a:off x="752877" y="903586"/>
            <a:ext cx="2395337" cy="320004"/>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600" dirty="0" smtClean="0"/>
              <a:t>Internet Web sites</a:t>
            </a:r>
            <a:endParaRPr lang="en-US" sz="1600" dirty="0"/>
          </a:p>
        </p:txBody>
      </p:sp>
      <p:grpSp>
        <p:nvGrpSpPr>
          <p:cNvPr id="12" name="Group 11"/>
          <p:cNvGrpSpPr/>
          <p:nvPr/>
        </p:nvGrpSpPr>
        <p:grpSpPr>
          <a:xfrm>
            <a:off x="2853113" y="1888106"/>
            <a:ext cx="2023687" cy="1682832"/>
            <a:chOff x="2853113" y="1888106"/>
            <a:chExt cx="2023687" cy="1682832"/>
          </a:xfrm>
        </p:grpSpPr>
        <p:pic>
          <p:nvPicPr>
            <p:cNvPr id="13" name="Picture 3"/>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200400" y="2320990"/>
              <a:ext cx="1069975" cy="12499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AutoShape 10"/>
            <p:cNvSpPr>
              <a:spLocks noChangeArrowheads="1"/>
            </p:cNvSpPr>
            <p:nvPr/>
          </p:nvSpPr>
          <p:spPr bwMode="auto">
            <a:xfrm>
              <a:off x="2853113" y="1888106"/>
              <a:ext cx="2023687" cy="545890"/>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600" dirty="0" smtClean="0"/>
                <a:t>DirectAccess  Server</a:t>
              </a:r>
              <a:endParaRPr lang="en-US" sz="1600" dirty="0"/>
            </a:p>
          </p:txBody>
        </p:sp>
      </p:grpSp>
      <p:sp>
        <p:nvSpPr>
          <p:cNvPr id="15" name="AutoShape 10"/>
          <p:cNvSpPr>
            <a:spLocks noChangeArrowheads="1"/>
          </p:cNvSpPr>
          <p:nvPr/>
        </p:nvSpPr>
        <p:spPr bwMode="auto">
          <a:xfrm>
            <a:off x="7027256" y="801623"/>
            <a:ext cx="2023687" cy="872169"/>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600" dirty="0" smtClean="0"/>
              <a:t>AD DS domain controller</a:t>
            </a:r>
          </a:p>
          <a:p>
            <a:pPr algn="l">
              <a:lnSpc>
                <a:spcPct val="90000"/>
              </a:lnSpc>
              <a:spcBef>
                <a:spcPct val="40000"/>
              </a:spcBef>
              <a:defRPr/>
            </a:pPr>
            <a:r>
              <a:rPr lang="en-US" sz="1600" dirty="0" smtClean="0"/>
              <a:t>DNS server</a:t>
            </a:r>
            <a:endParaRPr lang="en-US" sz="1600" dirty="0"/>
          </a:p>
        </p:txBody>
      </p:sp>
      <p:sp>
        <p:nvSpPr>
          <p:cNvPr id="16" name="AutoShape 10"/>
          <p:cNvSpPr>
            <a:spLocks noChangeArrowheads="1"/>
          </p:cNvSpPr>
          <p:nvPr/>
        </p:nvSpPr>
        <p:spPr bwMode="auto">
          <a:xfrm>
            <a:off x="4223497" y="4062671"/>
            <a:ext cx="2023687" cy="771775"/>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600" dirty="0" smtClean="0"/>
              <a:t>Internal network resources</a:t>
            </a:r>
            <a:endParaRPr lang="en-US" sz="1600" dirty="0"/>
          </a:p>
        </p:txBody>
      </p:sp>
      <p:grpSp>
        <p:nvGrpSpPr>
          <p:cNvPr id="17" name="Group 16"/>
          <p:cNvGrpSpPr/>
          <p:nvPr/>
        </p:nvGrpSpPr>
        <p:grpSpPr>
          <a:xfrm>
            <a:off x="6877714" y="3205923"/>
            <a:ext cx="2023687" cy="1745056"/>
            <a:chOff x="6877714" y="3205923"/>
            <a:chExt cx="2023687" cy="1745056"/>
          </a:xfrm>
        </p:grpSpPr>
        <p:pic>
          <p:nvPicPr>
            <p:cNvPr id="18" name="Picture 1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467600" y="3205923"/>
              <a:ext cx="1143000" cy="11779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AutoShape 10"/>
            <p:cNvSpPr>
              <a:spLocks noChangeArrowheads="1"/>
            </p:cNvSpPr>
            <p:nvPr/>
          </p:nvSpPr>
          <p:spPr bwMode="auto">
            <a:xfrm>
              <a:off x="6877714" y="4405089"/>
              <a:ext cx="2023687" cy="545890"/>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600" dirty="0" smtClean="0"/>
                <a:t>Network location server</a:t>
              </a:r>
              <a:endParaRPr lang="en-US" sz="1600" dirty="0"/>
            </a:p>
          </p:txBody>
        </p:sp>
      </p:grpSp>
      <p:grpSp>
        <p:nvGrpSpPr>
          <p:cNvPr id="20" name="Group 19"/>
          <p:cNvGrpSpPr/>
          <p:nvPr/>
        </p:nvGrpSpPr>
        <p:grpSpPr>
          <a:xfrm>
            <a:off x="3693271" y="4979215"/>
            <a:ext cx="3429682" cy="1269185"/>
            <a:chOff x="3693271" y="4979215"/>
            <a:chExt cx="3429682" cy="1269185"/>
          </a:xfrm>
        </p:grpSpPr>
        <p:pic>
          <p:nvPicPr>
            <p:cNvPr id="21" name="Picture 4"/>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716958" y="4979215"/>
              <a:ext cx="1405995" cy="12691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AutoShape 10"/>
            <p:cNvSpPr>
              <a:spLocks noChangeArrowheads="1"/>
            </p:cNvSpPr>
            <p:nvPr/>
          </p:nvSpPr>
          <p:spPr bwMode="auto">
            <a:xfrm>
              <a:off x="3693271" y="5340861"/>
              <a:ext cx="2023687" cy="545890"/>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600" dirty="0" smtClean="0"/>
                <a:t>PKI deployment</a:t>
              </a:r>
              <a:endParaRPr lang="en-US" sz="1600" dirty="0"/>
            </a:p>
          </p:txBody>
        </p:sp>
      </p:grpSp>
      <p:grpSp>
        <p:nvGrpSpPr>
          <p:cNvPr id="23" name="Group 22"/>
          <p:cNvGrpSpPr/>
          <p:nvPr/>
        </p:nvGrpSpPr>
        <p:grpSpPr>
          <a:xfrm>
            <a:off x="1325443" y="2448702"/>
            <a:ext cx="4319950" cy="1817488"/>
            <a:chOff x="1325443" y="2448702"/>
            <a:chExt cx="4319950" cy="1817488"/>
          </a:xfrm>
        </p:grpSpPr>
        <p:pic>
          <p:nvPicPr>
            <p:cNvPr id="24" name="Picture 5"/>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rot="20242040">
              <a:off x="1325443" y="2448702"/>
              <a:ext cx="4319950" cy="1817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AutoShape 10"/>
            <p:cNvSpPr>
              <a:spLocks noChangeArrowheads="1"/>
            </p:cNvSpPr>
            <p:nvPr/>
          </p:nvSpPr>
          <p:spPr bwMode="auto">
            <a:xfrm>
              <a:off x="2141362" y="2899235"/>
              <a:ext cx="877587" cy="545890"/>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600" dirty="0" smtClean="0"/>
                <a:t>IPv6\IPSec</a:t>
              </a:r>
              <a:endParaRPr lang="en-US" sz="1600" dirty="0"/>
            </a:p>
          </p:txBody>
        </p:sp>
      </p:grpSp>
      <p:grpSp>
        <p:nvGrpSpPr>
          <p:cNvPr id="26" name="Group 25"/>
          <p:cNvGrpSpPr/>
          <p:nvPr/>
        </p:nvGrpSpPr>
        <p:grpSpPr>
          <a:xfrm>
            <a:off x="117675" y="2239386"/>
            <a:ext cx="2023687" cy="1852026"/>
            <a:chOff x="117675" y="2239386"/>
            <a:chExt cx="2023687" cy="1852026"/>
          </a:xfrm>
        </p:grpSpPr>
        <p:pic>
          <p:nvPicPr>
            <p:cNvPr id="27" name="Picture 4"/>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69137" y="2697454"/>
              <a:ext cx="1209909" cy="1097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AutoShape 10"/>
            <p:cNvSpPr>
              <a:spLocks noChangeArrowheads="1"/>
            </p:cNvSpPr>
            <p:nvPr/>
          </p:nvSpPr>
          <p:spPr bwMode="auto">
            <a:xfrm>
              <a:off x="117675" y="3771408"/>
              <a:ext cx="2023687" cy="320004"/>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600" dirty="0" smtClean="0"/>
                <a:t>External clients</a:t>
              </a:r>
              <a:endParaRPr lang="en-US" sz="1600" dirty="0"/>
            </a:p>
          </p:txBody>
        </p:sp>
        <p:grpSp>
          <p:nvGrpSpPr>
            <p:cNvPr id="29" name="Group 28"/>
            <p:cNvGrpSpPr/>
            <p:nvPr/>
          </p:nvGrpSpPr>
          <p:grpSpPr>
            <a:xfrm>
              <a:off x="194808" y="2239386"/>
              <a:ext cx="1194361" cy="821875"/>
              <a:chOff x="539370" y="4603854"/>
              <a:chExt cx="1194361" cy="821875"/>
            </a:xfrm>
          </p:grpSpPr>
          <p:pic>
            <p:nvPicPr>
              <p:cNvPr id="30" name="Picture 29"/>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91770" y="4930230"/>
                <a:ext cx="505239" cy="495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 name="Picture 30"/>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39370" y="4924998"/>
                <a:ext cx="505239" cy="495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 name="AutoShape 10"/>
              <p:cNvSpPr>
                <a:spLocks noChangeArrowheads="1"/>
              </p:cNvSpPr>
              <p:nvPr/>
            </p:nvSpPr>
            <p:spPr bwMode="auto">
              <a:xfrm>
                <a:off x="550420" y="4603854"/>
                <a:ext cx="1183311" cy="545890"/>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600" dirty="0" smtClean="0"/>
                  <a:t>NRPT/ Consec</a:t>
                </a:r>
                <a:endParaRPr lang="en-US" sz="1600" dirty="0"/>
              </a:p>
            </p:txBody>
          </p:sp>
        </p:grpSp>
      </p:grpSp>
      <p:grpSp>
        <p:nvGrpSpPr>
          <p:cNvPr id="33" name="Group 32"/>
          <p:cNvGrpSpPr/>
          <p:nvPr/>
        </p:nvGrpSpPr>
        <p:grpSpPr>
          <a:xfrm>
            <a:off x="4816916" y="903586"/>
            <a:ext cx="2023687" cy="1458614"/>
            <a:chOff x="4816916" y="903586"/>
            <a:chExt cx="2023687" cy="1458614"/>
          </a:xfrm>
        </p:grpSpPr>
        <p:pic>
          <p:nvPicPr>
            <p:cNvPr id="34" name="Picture 4"/>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252198" y="1264736"/>
              <a:ext cx="1209909" cy="1097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AutoShape 10"/>
            <p:cNvSpPr>
              <a:spLocks noChangeArrowheads="1"/>
            </p:cNvSpPr>
            <p:nvPr/>
          </p:nvSpPr>
          <p:spPr bwMode="auto">
            <a:xfrm>
              <a:off x="4816916" y="903586"/>
              <a:ext cx="2023687" cy="320004"/>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600" dirty="0" smtClean="0"/>
                <a:t>Internal clients</a:t>
              </a:r>
              <a:endParaRPr lang="en-US" sz="1600" dirty="0"/>
            </a:p>
          </p:txBody>
        </p:sp>
      </p:grpSp>
      <p:grpSp>
        <p:nvGrpSpPr>
          <p:cNvPr id="36" name="Group 33"/>
          <p:cNvGrpSpPr>
            <a:grpSpLocks/>
          </p:cNvGrpSpPr>
          <p:nvPr/>
        </p:nvGrpSpPr>
        <p:grpSpPr bwMode="auto">
          <a:xfrm>
            <a:off x="8035925" y="6265863"/>
            <a:ext cx="914400" cy="425450"/>
            <a:chOff x="384" y="3024"/>
            <a:chExt cx="720" cy="336"/>
          </a:xfrm>
        </p:grpSpPr>
        <p:sp>
          <p:nvSpPr>
            <p:cNvPr id="37" name="Oval 34"/>
            <p:cNvSpPr>
              <a:spLocks noChangeArrowheads="1"/>
            </p:cNvSpPr>
            <p:nvPr/>
          </p:nvSpPr>
          <p:spPr bwMode="auto">
            <a:xfrm>
              <a:off x="384" y="3024"/>
              <a:ext cx="720" cy="336"/>
            </a:xfrm>
            <a:prstGeom prst="ellipse">
              <a:avLst/>
            </a:prstGeom>
            <a:gradFill rotWithShape="0">
              <a:gsLst>
                <a:gs pos="0">
                  <a:srgbClr val="666699"/>
                </a:gs>
                <a:gs pos="100000">
                  <a:srgbClr val="99CCFF"/>
                </a:gs>
              </a:gsLst>
              <a:lin ang="5400000" scaled="1"/>
            </a:gradFill>
            <a:ln w="9525" algn="ctr">
              <a:noFill/>
              <a:round/>
              <a:headEnd/>
              <a:tailEnd/>
            </a:ln>
            <a:effectLst>
              <a:outerShdw dist="17961" dir="2700000" algn="ctr" rotWithShape="0">
                <a:srgbClr val="969696"/>
              </a:outerShdw>
            </a:effectLst>
          </p:spPr>
          <p:txBody>
            <a:bodyPr wrap="none" anchor="ctr"/>
            <a:lstStyle/>
            <a:p>
              <a:pPr>
                <a:defRPr/>
              </a:pPr>
              <a:endParaRPr lang="en-US" dirty="0"/>
            </a:p>
          </p:txBody>
        </p:sp>
        <p:grpSp>
          <p:nvGrpSpPr>
            <p:cNvPr id="38" name="Group 35"/>
            <p:cNvGrpSpPr>
              <a:grpSpLocks/>
            </p:cNvGrpSpPr>
            <p:nvPr/>
          </p:nvGrpSpPr>
          <p:grpSpPr bwMode="auto">
            <a:xfrm>
              <a:off x="480" y="3096"/>
              <a:ext cx="240" cy="192"/>
              <a:chOff x="480" y="3096"/>
              <a:chExt cx="240" cy="192"/>
            </a:xfrm>
          </p:grpSpPr>
          <p:sp>
            <p:nvSpPr>
              <p:cNvPr id="39" name="Oval 36"/>
              <p:cNvSpPr>
                <a:spLocks noChangeArrowheads="1"/>
              </p:cNvSpPr>
              <p:nvPr/>
            </p:nvSpPr>
            <p:spPr bwMode="auto">
              <a:xfrm>
                <a:off x="480" y="3096"/>
                <a:ext cx="240" cy="192"/>
              </a:xfrm>
              <a:prstGeom prst="ellipse">
                <a:avLst/>
              </a:prstGeom>
              <a:gradFill rotWithShape="0">
                <a:gsLst>
                  <a:gs pos="0">
                    <a:srgbClr val="666699"/>
                  </a:gs>
                  <a:gs pos="100000">
                    <a:srgbClr val="99CCFF"/>
                  </a:gs>
                </a:gsLst>
                <a:lin ang="189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en-US" dirty="0"/>
              </a:p>
            </p:txBody>
          </p:sp>
          <p:sp>
            <p:nvSpPr>
              <p:cNvPr id="40" name="Freeform 37"/>
              <p:cNvSpPr>
                <a:spLocks/>
              </p:cNvSpPr>
              <p:nvPr/>
            </p:nvSpPr>
            <p:spPr bwMode="auto">
              <a:xfrm>
                <a:off x="539" y="3123"/>
                <a:ext cx="139" cy="133"/>
              </a:xfrm>
              <a:custGeom>
                <a:avLst/>
                <a:gdLst/>
                <a:ahLst/>
                <a:cxnLst>
                  <a:cxn ang="0">
                    <a:pos x="0" y="0"/>
                  </a:cxn>
                  <a:cxn ang="0">
                    <a:pos x="0" y="576"/>
                  </a:cxn>
                  <a:cxn ang="0">
                    <a:pos x="432" y="288"/>
                  </a:cxn>
                  <a:cxn ang="0">
                    <a:pos x="0" y="0"/>
                  </a:cxn>
                </a:cxnLst>
                <a:rect l="0" t="0" r="r" b="b"/>
                <a:pathLst>
                  <a:path w="432" h="576">
                    <a:moveTo>
                      <a:pt x="0" y="0"/>
                    </a:moveTo>
                    <a:cubicBezTo>
                      <a:pt x="0" y="0"/>
                      <a:pt x="91" y="226"/>
                      <a:pt x="0" y="576"/>
                    </a:cubicBezTo>
                    <a:cubicBezTo>
                      <a:pt x="216" y="432"/>
                      <a:pt x="432" y="288"/>
                      <a:pt x="432" y="288"/>
                    </a:cubicBezTo>
                    <a:lnTo>
                      <a:pt x="0" y="0"/>
                    </a:lnTo>
                    <a:close/>
                  </a:path>
                </a:pathLst>
              </a:custGeom>
              <a:gradFill rotWithShape="1">
                <a:gsLst>
                  <a:gs pos="0">
                    <a:srgbClr val="FFFFCC"/>
                  </a:gs>
                  <a:gs pos="100000">
                    <a:srgbClr val="FFCC66"/>
                  </a:gs>
                </a:gsLst>
                <a:lin ang="18900000" scaled="1"/>
              </a:gradFill>
              <a:ln w="9525" cap="flat" cmpd="sng">
                <a:solidFill>
                  <a:srgbClr val="666699"/>
                </a:solidFill>
                <a:prstDash val="solid"/>
                <a:round/>
                <a:headEnd type="none" w="med" len="med"/>
                <a:tailEnd type="none" w="med" len="med"/>
              </a:ln>
              <a:effectLst>
                <a:outerShdw dist="17961" dir="8100000" algn="ctr" rotWithShape="0">
                  <a:schemeClr val="tx1"/>
                </a:outerShdw>
              </a:effectLst>
            </p:spPr>
            <p:txBody>
              <a:bodyPr wrap="none" anchor="ctr"/>
              <a:lstStyle/>
              <a:p>
                <a:pPr>
                  <a:defRPr/>
                </a:pPr>
                <a:endParaRPr lang="en-US" dirty="0"/>
              </a:p>
            </p:txBody>
          </p:sp>
        </p:grpSp>
      </p:grpSp>
      <p:grpSp>
        <p:nvGrpSpPr>
          <p:cNvPr id="41" name="Group 38"/>
          <p:cNvGrpSpPr>
            <a:grpSpLocks/>
          </p:cNvGrpSpPr>
          <p:nvPr/>
        </p:nvGrpSpPr>
        <p:grpSpPr bwMode="auto">
          <a:xfrm>
            <a:off x="8523288" y="6356350"/>
            <a:ext cx="304800" cy="244475"/>
            <a:chOff x="768" y="3096"/>
            <a:chExt cx="240" cy="192"/>
          </a:xfrm>
        </p:grpSpPr>
        <p:sp>
          <p:nvSpPr>
            <p:cNvPr id="42" name="Oval 39"/>
            <p:cNvSpPr>
              <a:spLocks noChangeArrowheads="1"/>
            </p:cNvSpPr>
            <p:nvPr/>
          </p:nvSpPr>
          <p:spPr bwMode="auto">
            <a:xfrm>
              <a:off x="768" y="3096"/>
              <a:ext cx="240" cy="192"/>
            </a:xfrm>
            <a:prstGeom prst="ellipse">
              <a:avLst/>
            </a:prstGeom>
            <a:gradFill rotWithShape="0">
              <a:gsLst>
                <a:gs pos="0">
                  <a:srgbClr val="666699"/>
                </a:gs>
                <a:gs pos="100000">
                  <a:srgbClr val="99CCFF"/>
                </a:gs>
              </a:gsLst>
              <a:lin ang="189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en-US" dirty="0"/>
            </a:p>
          </p:txBody>
        </p:sp>
        <p:sp>
          <p:nvSpPr>
            <p:cNvPr id="43" name="Rectangle 40"/>
            <p:cNvSpPr>
              <a:spLocks noChangeArrowheads="1"/>
            </p:cNvSpPr>
            <p:nvPr/>
          </p:nvSpPr>
          <p:spPr bwMode="auto">
            <a:xfrm>
              <a:off x="841" y="3145"/>
              <a:ext cx="95" cy="96"/>
            </a:xfrm>
            <a:prstGeom prst="rect">
              <a:avLst/>
            </a:prstGeom>
            <a:gradFill rotWithShape="1">
              <a:gsLst>
                <a:gs pos="0">
                  <a:srgbClr val="FFFFCC"/>
                </a:gs>
                <a:gs pos="100000">
                  <a:srgbClr val="FFCC66"/>
                </a:gs>
              </a:gsLst>
              <a:lin ang="18900000" scaled="1"/>
            </a:gradFill>
            <a:ln w="9525" algn="ctr">
              <a:solidFill>
                <a:srgbClr val="666699"/>
              </a:solidFill>
              <a:miter lim="800000"/>
              <a:headEnd/>
              <a:tailEnd/>
            </a:ln>
            <a:effectLst>
              <a:outerShdw dist="17961" dir="8100000" algn="ctr" rotWithShape="0">
                <a:schemeClr val="tx1"/>
              </a:outerShdw>
            </a:effectLst>
          </p:spPr>
          <p:txBody>
            <a:bodyPr wrap="none" anchor="ctr"/>
            <a:lstStyle/>
            <a:p>
              <a:pPr>
                <a:defRPr/>
              </a:pPr>
              <a:endParaRPr lang="en-US" dirty="0"/>
            </a:p>
          </p:txBody>
        </p:sp>
      </p:grpSp>
    </p:spTree>
    <p:extLst>
      <p:ext uri="{BB962C8B-B14F-4D97-AF65-F5344CB8AC3E}">
        <p14:creationId xmlns:p14="http://schemas.microsoft.com/office/powerpoint/2010/main" val="130025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3"/>
                                        </p:tgtEl>
                                        <p:attrNameLst>
                                          <p:attrName>style.visibility</p:attrName>
                                        </p:attrNameLst>
                                      </p:cBhvr>
                                      <p:to>
                                        <p:strVal val="visible"/>
                                      </p:to>
                                    </p:set>
                                  </p:childTnLst>
                                </p:cTn>
                              </p:par>
                            </p:childTnLst>
                          </p:cTn>
                        </p:par>
                        <p:par>
                          <p:cTn id="27" fill="hold">
                            <p:stCondLst>
                              <p:cond delay="0"/>
                            </p:stCondLst>
                            <p:childTnLst>
                              <p:par>
                                <p:cTn id="28" presetID="1" presetClass="entr" presetSubtype="0" fill="hold" nodeType="afterEffect">
                                  <p:stCondLst>
                                    <p:cond delay="0"/>
                                  </p:stCondLst>
                                  <p:childTnLst>
                                    <p:set>
                                      <p:cBhvr>
                                        <p:cTn id="29"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smtClean="0"/>
              <a:t>Lesson 1</a:t>
            </a:r>
            <a:r>
              <a:rPr lang="en-US" dirty="0"/>
              <a:t>: Planning Network Security</a:t>
            </a:r>
            <a:endParaRPr lang="en-US" dirty="0" smtClean="0"/>
          </a:p>
        </p:txBody>
      </p:sp>
      <p:sp>
        <p:nvSpPr>
          <p:cNvPr id="6147" name="Rectangle 3"/>
          <p:cNvSpPr>
            <a:spLocks noGrp="1" noChangeArrowheads="1"/>
          </p:cNvSpPr>
          <p:nvPr>
            <p:ph type="body" idx="1"/>
          </p:nvPr>
        </p:nvSpPr>
        <p:spPr/>
        <p:txBody>
          <a:bodyPr/>
          <a:lstStyle/>
          <a:p>
            <a:r>
              <a:rPr lang="en-GB" dirty="0" smtClean="0"/>
              <a:t>What Is Network Authentication?</a:t>
            </a:r>
          </a:p>
          <a:p>
            <a:r>
              <a:rPr lang="en-GB" dirty="0" smtClean="0"/>
              <a:t>What Is Kerberos?</a:t>
            </a:r>
          </a:p>
          <a:p>
            <a:r>
              <a:rPr lang="en-GB" dirty="0" smtClean="0"/>
              <a:t>Certificate-Based Authentication</a:t>
            </a:r>
          </a:p>
          <a:p>
            <a:r>
              <a:rPr lang="en-US" dirty="0"/>
              <a:t>Best Practices for Improving Server </a:t>
            </a:r>
            <a:r>
              <a:rPr lang="en-US" dirty="0" smtClean="0"/>
              <a:t>Security</a:t>
            </a:r>
          </a:p>
          <a:p>
            <a:r>
              <a:rPr lang="en-GB" dirty="0" smtClean="0"/>
              <a:t>The Process of Securing Servers</a:t>
            </a:r>
          </a:p>
          <a:p>
            <a:r>
              <a:rPr lang="en-GB" dirty="0"/>
              <a:t>Protecting Network Traffic with </a:t>
            </a:r>
            <a:r>
              <a:rPr lang="en-GB" dirty="0" smtClean="0"/>
              <a:t>IPSec</a:t>
            </a:r>
            <a:endParaRPr lang="en-GB" dirty="0"/>
          </a:p>
          <a:p>
            <a:r>
              <a:rPr lang="en-GB" dirty="0" smtClean="0"/>
              <a:t>Implementing Windows Firewall</a:t>
            </a:r>
          </a:p>
          <a:p>
            <a:r>
              <a:rPr lang="en-GB" dirty="0" smtClean="0"/>
              <a:t>Demonstration: How to Implement Domain Isolation</a:t>
            </a:r>
          </a:p>
          <a:p>
            <a:endParaRPr lang="en-GB" dirty="0" smtClean="0"/>
          </a:p>
          <a:p>
            <a:endParaRPr lang="en-US" dirty="0" smtClean="0"/>
          </a:p>
          <a:p>
            <a:pPr eaLnBrk="1" hangingPunct="1"/>
            <a:endParaRPr lang="en-GB" dirty="0" smtClean="0"/>
          </a:p>
        </p:txBody>
      </p:sp>
    </p:spTree>
    <p:extLst>
      <p:ext uri="{BB962C8B-B14F-4D97-AF65-F5344CB8AC3E}">
        <p14:creationId xmlns:p14="http://schemas.microsoft.com/office/powerpoint/2010/main" val="199033326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the Name Resolution Policy </a:t>
            </a:r>
            <a:r>
              <a:rPr lang="en-US" dirty="0" smtClean="0"/>
              <a:t>Table?</a:t>
            </a:r>
            <a:endParaRPr lang="en-GB" dirty="0"/>
          </a:p>
        </p:txBody>
      </p:sp>
      <p:sp>
        <p:nvSpPr>
          <p:cNvPr id="4" name="AutoShape 3"/>
          <p:cNvSpPr>
            <a:spLocks noChangeArrowheads="1"/>
          </p:cNvSpPr>
          <p:nvPr/>
        </p:nvSpPr>
        <p:spPr bwMode="auto">
          <a:xfrm>
            <a:off x="503192" y="2728209"/>
            <a:ext cx="8342313" cy="2428407"/>
          </a:xfrm>
          <a:prstGeom prst="roundRect">
            <a:avLst>
              <a:gd name="adj" fmla="val 4167"/>
            </a:avLst>
          </a:prstGeom>
          <a:solidFill>
            <a:srgbClr val="DEE7F1"/>
          </a:solidFill>
          <a:ln w="9525" algn="ctr">
            <a:solidFill>
              <a:srgbClr val="333333"/>
            </a:solidFill>
            <a:round/>
            <a:headEnd/>
            <a:tailEnd/>
          </a:ln>
        </p:spPr>
        <p:txBody>
          <a:bodyPr/>
          <a:lstStyle>
            <a:defPPr>
              <a:defRPr lang="en-US"/>
            </a:defPPr>
            <a:lvl1pPr algn="ctr" rtl="0" fontAlgn="base">
              <a:spcBef>
                <a:spcPct val="0"/>
              </a:spcBef>
              <a:spcAft>
                <a:spcPct val="0"/>
              </a:spcAft>
              <a:defRPr b="1" kern="1200">
                <a:solidFill>
                  <a:schemeClr val="tx1"/>
                </a:solidFill>
                <a:latin typeface="Verdana" pitchFamily="34" charset="0"/>
                <a:ea typeface="+mn-ea"/>
                <a:cs typeface="Arial" charset="0"/>
              </a:defRPr>
            </a:lvl1pPr>
            <a:lvl2pPr marL="457200" algn="ctr" rtl="0" fontAlgn="base">
              <a:spcBef>
                <a:spcPct val="0"/>
              </a:spcBef>
              <a:spcAft>
                <a:spcPct val="0"/>
              </a:spcAft>
              <a:defRPr b="1" kern="1200">
                <a:solidFill>
                  <a:schemeClr val="tx1"/>
                </a:solidFill>
                <a:latin typeface="Verdana" pitchFamily="34" charset="0"/>
                <a:ea typeface="+mn-ea"/>
                <a:cs typeface="Arial" charset="0"/>
              </a:defRPr>
            </a:lvl2pPr>
            <a:lvl3pPr marL="914400" algn="ctr" rtl="0" fontAlgn="base">
              <a:spcBef>
                <a:spcPct val="0"/>
              </a:spcBef>
              <a:spcAft>
                <a:spcPct val="0"/>
              </a:spcAft>
              <a:defRPr b="1" kern="1200">
                <a:solidFill>
                  <a:schemeClr val="tx1"/>
                </a:solidFill>
                <a:latin typeface="Verdana" pitchFamily="34" charset="0"/>
                <a:ea typeface="+mn-ea"/>
                <a:cs typeface="Arial" charset="0"/>
              </a:defRPr>
            </a:lvl3pPr>
            <a:lvl4pPr marL="1371600" algn="ctr" rtl="0" fontAlgn="base">
              <a:spcBef>
                <a:spcPct val="0"/>
              </a:spcBef>
              <a:spcAft>
                <a:spcPct val="0"/>
              </a:spcAft>
              <a:defRPr b="1" kern="1200">
                <a:solidFill>
                  <a:schemeClr val="tx1"/>
                </a:solidFill>
                <a:latin typeface="Verdana" pitchFamily="34" charset="0"/>
                <a:ea typeface="+mn-ea"/>
                <a:cs typeface="Arial" charset="0"/>
              </a:defRPr>
            </a:lvl4pPr>
            <a:lvl5pPr marL="1828800" algn="ctr"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pPr marL="109538" algn="l" eaLnBrk="0" hangingPunct="0"/>
            <a:r>
              <a:rPr lang="en-IN" dirty="0" smtClean="0"/>
              <a:t>Using NRPT:</a:t>
            </a:r>
            <a:endParaRPr lang="en-IN" dirty="0"/>
          </a:p>
        </p:txBody>
      </p:sp>
      <p:sp>
        <p:nvSpPr>
          <p:cNvPr id="5" name="AutoShape 25"/>
          <p:cNvSpPr>
            <a:spLocks noChangeArrowheads="1"/>
          </p:cNvSpPr>
          <p:nvPr/>
        </p:nvSpPr>
        <p:spPr bwMode="auto">
          <a:xfrm>
            <a:off x="511520" y="1441971"/>
            <a:ext cx="8317686" cy="973138"/>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wrap="square" tIns="91440" bIns="91440" anchor="ctr">
            <a:spAutoFit/>
          </a:bodyPr>
          <a:lstStyle>
            <a:defPPr>
              <a:defRPr lang="en-US"/>
            </a:defPPr>
            <a:lvl1pPr algn="ctr" rtl="0" fontAlgn="base">
              <a:spcBef>
                <a:spcPct val="0"/>
              </a:spcBef>
              <a:spcAft>
                <a:spcPct val="0"/>
              </a:spcAft>
              <a:defRPr b="1" kern="1200">
                <a:solidFill>
                  <a:schemeClr val="tx1"/>
                </a:solidFill>
                <a:latin typeface="Verdana" pitchFamily="34" charset="0"/>
                <a:ea typeface="+mn-ea"/>
                <a:cs typeface="Arial" charset="0"/>
              </a:defRPr>
            </a:lvl1pPr>
            <a:lvl2pPr marL="457200" algn="ctr" rtl="0" fontAlgn="base">
              <a:spcBef>
                <a:spcPct val="0"/>
              </a:spcBef>
              <a:spcAft>
                <a:spcPct val="0"/>
              </a:spcAft>
              <a:defRPr b="1" kern="1200">
                <a:solidFill>
                  <a:schemeClr val="tx1"/>
                </a:solidFill>
                <a:latin typeface="Verdana" pitchFamily="34" charset="0"/>
                <a:ea typeface="+mn-ea"/>
                <a:cs typeface="Arial" charset="0"/>
              </a:defRPr>
            </a:lvl2pPr>
            <a:lvl3pPr marL="914400" algn="ctr" rtl="0" fontAlgn="base">
              <a:spcBef>
                <a:spcPct val="0"/>
              </a:spcBef>
              <a:spcAft>
                <a:spcPct val="0"/>
              </a:spcAft>
              <a:defRPr b="1" kern="1200">
                <a:solidFill>
                  <a:schemeClr val="tx1"/>
                </a:solidFill>
                <a:latin typeface="Verdana" pitchFamily="34" charset="0"/>
                <a:ea typeface="+mn-ea"/>
                <a:cs typeface="Arial" charset="0"/>
              </a:defRPr>
            </a:lvl3pPr>
            <a:lvl4pPr marL="1371600" algn="ctr" rtl="0" fontAlgn="base">
              <a:spcBef>
                <a:spcPct val="0"/>
              </a:spcBef>
              <a:spcAft>
                <a:spcPct val="0"/>
              </a:spcAft>
              <a:defRPr b="1" kern="1200">
                <a:solidFill>
                  <a:schemeClr val="tx1"/>
                </a:solidFill>
                <a:latin typeface="Verdana" pitchFamily="34" charset="0"/>
                <a:ea typeface="+mn-ea"/>
                <a:cs typeface="Arial" charset="0"/>
              </a:defRPr>
            </a:lvl4pPr>
            <a:lvl5pPr marL="1828800" algn="ctr"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pPr algn="l" eaLnBrk="0" hangingPunct="0">
              <a:lnSpc>
                <a:spcPct val="90000"/>
              </a:lnSpc>
              <a:buClr>
                <a:schemeClr val="hlink"/>
              </a:buClr>
              <a:buSzPct val="90000"/>
              <a:buFont typeface="Wingdings" pitchFamily="2" charset="2"/>
              <a:buNone/>
              <a:defRPr/>
            </a:pPr>
            <a:r>
              <a:rPr lang="en-US" altLang="zh-TW" dirty="0"/>
              <a:t>NRPT is a table that defines DNS servers for different namespaces and corresponding security settings. It is used before the adapter’s DNS </a:t>
            </a:r>
            <a:r>
              <a:rPr lang="en-US" altLang="zh-TW" dirty="0" smtClean="0"/>
              <a:t>settings</a:t>
            </a:r>
            <a:endParaRPr lang="en-US" altLang="zh-TW" dirty="0"/>
          </a:p>
        </p:txBody>
      </p:sp>
      <p:sp>
        <p:nvSpPr>
          <p:cNvPr id="6" name="AutoShape 25"/>
          <p:cNvSpPr>
            <a:spLocks noChangeArrowheads="1"/>
          </p:cNvSpPr>
          <p:nvPr/>
        </p:nvSpPr>
        <p:spPr bwMode="auto">
          <a:xfrm>
            <a:off x="781341" y="3297835"/>
            <a:ext cx="7910513" cy="694050"/>
          </a:xfrm>
          <a:prstGeom prst="roundRect">
            <a:avLst>
              <a:gd name="adj" fmla="val 4167"/>
            </a:avLst>
          </a:prstGeom>
          <a:solidFill>
            <a:srgbClr val="F2E7CE"/>
          </a:solidFill>
          <a:ln w="9525" algn="ctr">
            <a:solidFill>
              <a:srgbClr val="333333"/>
            </a:solidFill>
            <a:round/>
            <a:headEnd/>
            <a:tailEnd/>
          </a:ln>
          <a:effectLst/>
        </p:spPr>
        <p:txBody>
          <a:bodyPr wrap="square" anchor="ctr"/>
          <a:lstStyle>
            <a:defPPr>
              <a:defRPr lang="en-US"/>
            </a:defPPr>
            <a:lvl1pPr algn="ctr" rtl="0" fontAlgn="base">
              <a:spcBef>
                <a:spcPct val="0"/>
              </a:spcBef>
              <a:spcAft>
                <a:spcPct val="0"/>
              </a:spcAft>
              <a:defRPr b="1" kern="1200">
                <a:solidFill>
                  <a:schemeClr val="tx1"/>
                </a:solidFill>
                <a:latin typeface="Verdana" pitchFamily="34" charset="0"/>
                <a:ea typeface="+mn-ea"/>
                <a:cs typeface="Arial" charset="0"/>
              </a:defRPr>
            </a:lvl1pPr>
            <a:lvl2pPr marL="457200" algn="ctr" rtl="0" fontAlgn="base">
              <a:spcBef>
                <a:spcPct val="0"/>
              </a:spcBef>
              <a:spcAft>
                <a:spcPct val="0"/>
              </a:spcAft>
              <a:defRPr b="1" kern="1200">
                <a:solidFill>
                  <a:schemeClr val="tx1"/>
                </a:solidFill>
                <a:latin typeface="Verdana" pitchFamily="34" charset="0"/>
                <a:ea typeface="+mn-ea"/>
                <a:cs typeface="Arial" charset="0"/>
              </a:defRPr>
            </a:lvl2pPr>
            <a:lvl3pPr marL="914400" algn="ctr" rtl="0" fontAlgn="base">
              <a:spcBef>
                <a:spcPct val="0"/>
              </a:spcBef>
              <a:spcAft>
                <a:spcPct val="0"/>
              </a:spcAft>
              <a:defRPr b="1" kern="1200">
                <a:solidFill>
                  <a:schemeClr val="tx1"/>
                </a:solidFill>
                <a:latin typeface="Verdana" pitchFamily="34" charset="0"/>
                <a:ea typeface="+mn-ea"/>
                <a:cs typeface="Arial" charset="0"/>
              </a:defRPr>
            </a:lvl3pPr>
            <a:lvl4pPr marL="1371600" algn="ctr" rtl="0" fontAlgn="base">
              <a:spcBef>
                <a:spcPct val="0"/>
              </a:spcBef>
              <a:spcAft>
                <a:spcPct val="0"/>
              </a:spcAft>
              <a:defRPr b="1" kern="1200">
                <a:solidFill>
                  <a:schemeClr val="tx1"/>
                </a:solidFill>
                <a:latin typeface="Verdana" pitchFamily="34" charset="0"/>
                <a:ea typeface="+mn-ea"/>
                <a:cs typeface="Arial" charset="0"/>
              </a:defRPr>
            </a:lvl4pPr>
            <a:lvl5pPr marL="1828800" algn="ctr"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pPr marL="228600" indent="-228600" algn="l" eaLnBrk="0" hangingPunct="0">
              <a:lnSpc>
                <a:spcPct val="90000"/>
              </a:lnSpc>
              <a:spcBef>
                <a:spcPct val="40000"/>
              </a:spcBef>
              <a:buClr>
                <a:srgbClr val="006699"/>
              </a:buClr>
              <a:buFontTx/>
              <a:buChar char="•"/>
              <a:defRPr/>
            </a:pPr>
            <a:r>
              <a:rPr lang="en-US" altLang="zh-TW" sz="1600" dirty="0" smtClean="0"/>
              <a:t>DNS servers can be defined for each DNS namespace rather than for each interface </a:t>
            </a:r>
          </a:p>
        </p:txBody>
      </p:sp>
      <p:sp>
        <p:nvSpPr>
          <p:cNvPr id="7" name="AutoShape 25"/>
          <p:cNvSpPr>
            <a:spLocks noChangeArrowheads="1"/>
          </p:cNvSpPr>
          <p:nvPr/>
        </p:nvSpPr>
        <p:spPr bwMode="auto">
          <a:xfrm>
            <a:off x="813822" y="4152275"/>
            <a:ext cx="7910513" cy="696549"/>
          </a:xfrm>
          <a:prstGeom prst="roundRect">
            <a:avLst>
              <a:gd name="adj" fmla="val 4167"/>
            </a:avLst>
          </a:prstGeom>
          <a:solidFill>
            <a:srgbClr val="F2E7CE"/>
          </a:solidFill>
          <a:ln w="9525" algn="ctr">
            <a:solidFill>
              <a:srgbClr val="333333"/>
            </a:solidFill>
            <a:round/>
            <a:headEnd/>
            <a:tailEnd/>
          </a:ln>
          <a:effectLst/>
        </p:spPr>
        <p:txBody>
          <a:bodyPr wrap="none" anchor="ctr"/>
          <a:lstStyle>
            <a:defPPr>
              <a:defRPr lang="en-US"/>
            </a:defPPr>
            <a:lvl1pPr algn="ctr" rtl="0" fontAlgn="base">
              <a:spcBef>
                <a:spcPct val="0"/>
              </a:spcBef>
              <a:spcAft>
                <a:spcPct val="0"/>
              </a:spcAft>
              <a:defRPr b="1" kern="1200">
                <a:solidFill>
                  <a:schemeClr val="tx1"/>
                </a:solidFill>
                <a:latin typeface="Verdana" pitchFamily="34" charset="0"/>
                <a:ea typeface="+mn-ea"/>
                <a:cs typeface="Arial" charset="0"/>
              </a:defRPr>
            </a:lvl1pPr>
            <a:lvl2pPr marL="457200" algn="ctr" rtl="0" fontAlgn="base">
              <a:spcBef>
                <a:spcPct val="0"/>
              </a:spcBef>
              <a:spcAft>
                <a:spcPct val="0"/>
              </a:spcAft>
              <a:defRPr b="1" kern="1200">
                <a:solidFill>
                  <a:schemeClr val="tx1"/>
                </a:solidFill>
                <a:latin typeface="Verdana" pitchFamily="34" charset="0"/>
                <a:ea typeface="+mn-ea"/>
                <a:cs typeface="Arial" charset="0"/>
              </a:defRPr>
            </a:lvl2pPr>
            <a:lvl3pPr marL="914400" algn="ctr" rtl="0" fontAlgn="base">
              <a:spcBef>
                <a:spcPct val="0"/>
              </a:spcBef>
              <a:spcAft>
                <a:spcPct val="0"/>
              </a:spcAft>
              <a:defRPr b="1" kern="1200">
                <a:solidFill>
                  <a:schemeClr val="tx1"/>
                </a:solidFill>
                <a:latin typeface="Verdana" pitchFamily="34" charset="0"/>
                <a:ea typeface="+mn-ea"/>
                <a:cs typeface="Arial" charset="0"/>
              </a:defRPr>
            </a:lvl3pPr>
            <a:lvl4pPr marL="1371600" algn="ctr" rtl="0" fontAlgn="base">
              <a:spcBef>
                <a:spcPct val="0"/>
              </a:spcBef>
              <a:spcAft>
                <a:spcPct val="0"/>
              </a:spcAft>
              <a:defRPr b="1" kern="1200">
                <a:solidFill>
                  <a:schemeClr val="tx1"/>
                </a:solidFill>
                <a:latin typeface="Verdana" pitchFamily="34" charset="0"/>
                <a:ea typeface="+mn-ea"/>
                <a:cs typeface="Arial" charset="0"/>
              </a:defRPr>
            </a:lvl4pPr>
            <a:lvl5pPr marL="1828800" algn="ctr"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pPr marL="228600" indent="-228600" algn="l" eaLnBrk="0" hangingPunct="0">
              <a:lnSpc>
                <a:spcPct val="90000"/>
              </a:lnSpc>
              <a:spcBef>
                <a:spcPct val="40000"/>
              </a:spcBef>
              <a:buClr>
                <a:srgbClr val="006699"/>
              </a:buClr>
              <a:buFontTx/>
              <a:buChar char="•"/>
              <a:defRPr/>
            </a:pPr>
            <a:r>
              <a:rPr lang="en-US" altLang="zh-TW" sz="1600" dirty="0" smtClean="0"/>
              <a:t>DNS </a:t>
            </a:r>
            <a:r>
              <a:rPr lang="en-US" altLang="zh-TW" sz="1600" dirty="0"/>
              <a:t>queries for specific namespaces can be optionally </a:t>
            </a:r>
            <a:br>
              <a:rPr lang="en-US" altLang="zh-TW" sz="1600" dirty="0"/>
            </a:br>
            <a:r>
              <a:rPr lang="en-US" altLang="zh-TW" sz="1600" dirty="0"/>
              <a:t>secured by using </a:t>
            </a:r>
            <a:r>
              <a:rPr lang="en-US" altLang="zh-TW" sz="1600" dirty="0" smtClean="0"/>
              <a:t>IPSec</a:t>
            </a:r>
            <a:endParaRPr lang="en-US" altLang="zh-TW" sz="1600" dirty="0"/>
          </a:p>
        </p:txBody>
      </p:sp>
      <p:grpSp>
        <p:nvGrpSpPr>
          <p:cNvPr id="13" name="Group 12"/>
          <p:cNvGrpSpPr/>
          <p:nvPr/>
        </p:nvGrpSpPr>
        <p:grpSpPr>
          <a:xfrm>
            <a:off x="7075951" y="4848824"/>
            <a:ext cx="1723342" cy="1966288"/>
            <a:chOff x="3205119" y="2185987"/>
            <a:chExt cx="1723342" cy="1966288"/>
          </a:xfrm>
        </p:grpSpPr>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38525" y="2185987"/>
              <a:ext cx="1489936" cy="1633921"/>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05119" y="2514621"/>
              <a:ext cx="1175017" cy="1637654"/>
            </a:xfrm>
            <a:prstGeom prst="rect">
              <a:avLst/>
            </a:prstGeom>
          </p:spPr>
        </p:pic>
      </p:grpSp>
    </p:spTree>
    <p:extLst>
      <p:ext uri="{BB962C8B-B14F-4D97-AF65-F5344CB8AC3E}">
        <p14:creationId xmlns:p14="http://schemas.microsoft.com/office/powerpoint/2010/main" val="316350031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How DirectAccess </a:t>
            </a:r>
            <a:r>
              <a:rPr lang="en-GB" dirty="0" smtClean="0"/>
              <a:t>Works for Internal Clients</a:t>
            </a:r>
            <a:endParaRPr lang="en-GB" dirty="0"/>
          </a:p>
        </p:txBody>
      </p:sp>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0600" y="2127097"/>
            <a:ext cx="1304925" cy="130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33889" y="1063588"/>
            <a:ext cx="5367512" cy="5032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69727" y="3837826"/>
            <a:ext cx="1146175" cy="1176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00400" y="2320990"/>
            <a:ext cx="1069975" cy="12499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96200" y="1510145"/>
            <a:ext cx="1201737" cy="1201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1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379046" y="1219200"/>
            <a:ext cx="1143000" cy="11779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4"/>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342814" y="1510145"/>
            <a:ext cx="1209909" cy="1097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1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467600" y="3205923"/>
            <a:ext cx="1143000" cy="11779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AutoShape 10"/>
          <p:cNvSpPr>
            <a:spLocks noChangeArrowheads="1"/>
          </p:cNvSpPr>
          <p:nvPr/>
        </p:nvSpPr>
        <p:spPr bwMode="auto">
          <a:xfrm>
            <a:off x="752878" y="967307"/>
            <a:ext cx="1197668" cy="489418"/>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400" dirty="0" smtClean="0"/>
              <a:t>Internet websites</a:t>
            </a:r>
            <a:endParaRPr lang="en-US" sz="1400" dirty="0"/>
          </a:p>
        </p:txBody>
      </p:sp>
      <p:sp>
        <p:nvSpPr>
          <p:cNvPr id="50" name="AutoShape 10"/>
          <p:cNvSpPr>
            <a:spLocks noChangeArrowheads="1"/>
          </p:cNvSpPr>
          <p:nvPr/>
        </p:nvSpPr>
        <p:spPr bwMode="auto">
          <a:xfrm>
            <a:off x="2853113" y="1916342"/>
            <a:ext cx="1477859" cy="489418"/>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400" dirty="0" smtClean="0"/>
              <a:t>DirectAccess  Server</a:t>
            </a:r>
            <a:endParaRPr lang="en-US" sz="1400" dirty="0"/>
          </a:p>
        </p:txBody>
      </p:sp>
      <p:sp>
        <p:nvSpPr>
          <p:cNvPr id="51" name="AutoShape 10"/>
          <p:cNvSpPr>
            <a:spLocks noChangeArrowheads="1"/>
          </p:cNvSpPr>
          <p:nvPr/>
        </p:nvSpPr>
        <p:spPr bwMode="auto">
          <a:xfrm>
            <a:off x="4759773" y="974491"/>
            <a:ext cx="1130852" cy="489418"/>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400" dirty="0" smtClean="0"/>
              <a:t>Internal clients</a:t>
            </a:r>
            <a:endParaRPr lang="en-US" sz="1400" dirty="0"/>
          </a:p>
        </p:txBody>
      </p:sp>
      <p:sp>
        <p:nvSpPr>
          <p:cNvPr id="52" name="AutoShape 10"/>
          <p:cNvSpPr>
            <a:spLocks noChangeArrowheads="1"/>
          </p:cNvSpPr>
          <p:nvPr/>
        </p:nvSpPr>
        <p:spPr bwMode="auto">
          <a:xfrm>
            <a:off x="7303149" y="937350"/>
            <a:ext cx="1709392" cy="774912"/>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400" dirty="0" smtClean="0"/>
              <a:t>AD DS domain controller</a:t>
            </a:r>
          </a:p>
          <a:p>
            <a:pPr algn="l">
              <a:lnSpc>
                <a:spcPct val="90000"/>
              </a:lnSpc>
              <a:spcBef>
                <a:spcPct val="40000"/>
              </a:spcBef>
              <a:defRPr/>
            </a:pPr>
            <a:r>
              <a:rPr lang="en-US" sz="1400" dirty="0" smtClean="0"/>
              <a:t>DNS server</a:t>
            </a:r>
            <a:endParaRPr lang="en-US" sz="1400" dirty="0"/>
          </a:p>
        </p:txBody>
      </p:sp>
      <p:sp>
        <p:nvSpPr>
          <p:cNvPr id="53" name="AutoShape 10"/>
          <p:cNvSpPr>
            <a:spLocks noChangeArrowheads="1"/>
          </p:cNvSpPr>
          <p:nvPr/>
        </p:nvSpPr>
        <p:spPr bwMode="auto">
          <a:xfrm>
            <a:off x="4734496" y="5014163"/>
            <a:ext cx="1181406" cy="489418"/>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400" dirty="0" smtClean="0"/>
              <a:t>CRL dist </a:t>
            </a:r>
            <a:br>
              <a:rPr lang="en-US" sz="1400" dirty="0" smtClean="0"/>
            </a:br>
            <a:r>
              <a:rPr lang="en-US" sz="1400" dirty="0" smtClean="0"/>
              <a:t>point</a:t>
            </a:r>
            <a:endParaRPr lang="en-US" sz="1400" dirty="0"/>
          </a:p>
        </p:txBody>
      </p:sp>
      <p:sp>
        <p:nvSpPr>
          <p:cNvPr id="54" name="AutoShape 10"/>
          <p:cNvSpPr>
            <a:spLocks noChangeArrowheads="1"/>
          </p:cNvSpPr>
          <p:nvPr/>
        </p:nvSpPr>
        <p:spPr bwMode="auto">
          <a:xfrm>
            <a:off x="7514937" y="4334500"/>
            <a:ext cx="1161386" cy="687068"/>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400" dirty="0" smtClean="0"/>
              <a:t>Network </a:t>
            </a:r>
            <a:br>
              <a:rPr lang="en-US" sz="1400" dirty="0" smtClean="0"/>
            </a:br>
            <a:r>
              <a:rPr lang="en-US" sz="1400" dirty="0" smtClean="0"/>
              <a:t>location </a:t>
            </a:r>
            <a:br>
              <a:rPr lang="en-US" sz="1400" dirty="0" smtClean="0"/>
            </a:br>
            <a:r>
              <a:rPr lang="en-US" sz="1400" dirty="0" smtClean="0"/>
              <a:t>server</a:t>
            </a:r>
            <a:endParaRPr lang="en-US" sz="1400" dirty="0"/>
          </a:p>
        </p:txBody>
      </p:sp>
      <p:grpSp>
        <p:nvGrpSpPr>
          <p:cNvPr id="55" name="Group 54"/>
          <p:cNvGrpSpPr/>
          <p:nvPr/>
        </p:nvGrpSpPr>
        <p:grpSpPr>
          <a:xfrm>
            <a:off x="5947768" y="1360446"/>
            <a:ext cx="1147424" cy="766651"/>
            <a:chOff x="1045881" y="4408274"/>
            <a:chExt cx="1309000" cy="766651"/>
          </a:xfrm>
        </p:grpSpPr>
        <p:pic>
          <p:nvPicPr>
            <p:cNvPr id="56" name="Picture 55"/>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45881" y="4679426"/>
              <a:ext cx="505239" cy="495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7" name="AutoShape 10"/>
            <p:cNvSpPr>
              <a:spLocks noChangeArrowheads="1"/>
            </p:cNvSpPr>
            <p:nvPr/>
          </p:nvSpPr>
          <p:spPr bwMode="auto">
            <a:xfrm>
              <a:off x="1171570" y="4408274"/>
              <a:ext cx="1183311" cy="291769"/>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400" dirty="0" smtClean="0"/>
                <a:t>Consec</a:t>
              </a:r>
              <a:endParaRPr lang="en-US" sz="1400" dirty="0"/>
            </a:p>
          </p:txBody>
        </p:sp>
      </p:grpSp>
      <p:cxnSp>
        <p:nvCxnSpPr>
          <p:cNvPr id="58" name="Straight Arrow Connector 57"/>
          <p:cNvCxnSpPr/>
          <p:nvPr/>
        </p:nvCxnSpPr>
        <p:spPr bwMode="auto">
          <a:xfrm>
            <a:off x="6301720" y="2607609"/>
            <a:ext cx="1165880" cy="824413"/>
          </a:xfrm>
          <a:prstGeom prst="straightConnector1">
            <a:avLst/>
          </a:prstGeom>
          <a:ln>
            <a:headEnd type="arrow" w="med" len="med"/>
            <a:tailEnd type="arrow" w="med" len="med"/>
          </a:ln>
        </p:spPr>
        <p:style>
          <a:lnRef idx="2">
            <a:schemeClr val="accent2"/>
          </a:lnRef>
          <a:fillRef idx="0">
            <a:schemeClr val="accent2"/>
          </a:fillRef>
          <a:effectRef idx="1">
            <a:schemeClr val="accent2"/>
          </a:effectRef>
          <a:fontRef idx="minor">
            <a:schemeClr val="tx1"/>
          </a:fontRef>
        </p:style>
      </p:cxnSp>
      <p:cxnSp>
        <p:nvCxnSpPr>
          <p:cNvPr id="59" name="Straight Arrow Connector 58"/>
          <p:cNvCxnSpPr/>
          <p:nvPr/>
        </p:nvCxnSpPr>
        <p:spPr bwMode="auto">
          <a:xfrm>
            <a:off x="6565423" y="2165358"/>
            <a:ext cx="1130777" cy="11677"/>
          </a:xfrm>
          <a:prstGeom prst="straightConnector1">
            <a:avLst/>
          </a:prstGeom>
          <a:ln>
            <a:headEnd type="arrow" w="med" len="med"/>
            <a:tailEnd type="arrow" w="med" len="med"/>
          </a:ln>
        </p:spPr>
        <p:style>
          <a:lnRef idx="2">
            <a:schemeClr val="accent2"/>
          </a:lnRef>
          <a:fillRef idx="0">
            <a:schemeClr val="accent2"/>
          </a:fillRef>
          <a:effectRef idx="1">
            <a:schemeClr val="accent2"/>
          </a:effectRef>
          <a:fontRef idx="minor">
            <a:schemeClr val="tx1"/>
          </a:fontRef>
        </p:style>
      </p:cxnSp>
      <p:cxnSp>
        <p:nvCxnSpPr>
          <p:cNvPr id="60" name="Straight Arrow Connector 59"/>
          <p:cNvCxnSpPr/>
          <p:nvPr/>
        </p:nvCxnSpPr>
        <p:spPr bwMode="auto">
          <a:xfrm flipH="1">
            <a:off x="5512378" y="2573345"/>
            <a:ext cx="178159" cy="1264481"/>
          </a:xfrm>
          <a:prstGeom prst="straightConnector1">
            <a:avLst/>
          </a:prstGeom>
          <a:ln>
            <a:headEnd type="arrow" w="med" len="med"/>
            <a:tailEnd type="arrow" w="med" len="med"/>
          </a:ln>
        </p:spPr>
        <p:style>
          <a:lnRef idx="2">
            <a:schemeClr val="accent2"/>
          </a:lnRef>
          <a:fillRef idx="0">
            <a:schemeClr val="accent2"/>
          </a:fillRef>
          <a:effectRef idx="1">
            <a:schemeClr val="accent2"/>
          </a:effectRef>
          <a:fontRef idx="minor">
            <a:schemeClr val="tx1"/>
          </a:fontRef>
        </p:style>
      </p:cxnSp>
      <p:cxnSp>
        <p:nvCxnSpPr>
          <p:cNvPr id="61" name="Straight Arrow Connector 60"/>
          <p:cNvCxnSpPr/>
          <p:nvPr/>
        </p:nvCxnSpPr>
        <p:spPr bwMode="auto">
          <a:xfrm>
            <a:off x="6565791" y="1920634"/>
            <a:ext cx="1130777" cy="11677"/>
          </a:xfrm>
          <a:prstGeom prst="straightConnector1">
            <a:avLst/>
          </a:prstGeom>
          <a:ln>
            <a:headEnd type="arrow" w="med" len="med"/>
            <a:tailEnd type="arrow" w="med" len="med"/>
          </a:ln>
        </p:spPr>
        <p:style>
          <a:lnRef idx="2">
            <a:schemeClr val="accent4"/>
          </a:lnRef>
          <a:fillRef idx="0">
            <a:schemeClr val="accent4"/>
          </a:fillRef>
          <a:effectRef idx="1">
            <a:schemeClr val="accent4"/>
          </a:effectRef>
          <a:fontRef idx="minor">
            <a:schemeClr val="tx1"/>
          </a:fontRef>
        </p:style>
      </p:cxnSp>
      <p:grpSp>
        <p:nvGrpSpPr>
          <p:cNvPr id="62" name="Group 61"/>
          <p:cNvGrpSpPr/>
          <p:nvPr/>
        </p:nvGrpSpPr>
        <p:grpSpPr>
          <a:xfrm>
            <a:off x="4816916" y="1932311"/>
            <a:ext cx="823854" cy="665361"/>
            <a:chOff x="767872" y="4398450"/>
            <a:chExt cx="823854" cy="665361"/>
          </a:xfrm>
        </p:grpSpPr>
        <p:pic>
          <p:nvPicPr>
            <p:cNvPr id="63" name="Picture 6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31062" y="4568312"/>
              <a:ext cx="505239" cy="495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4" name="AutoShape 10"/>
            <p:cNvSpPr>
              <a:spLocks noChangeArrowheads="1"/>
            </p:cNvSpPr>
            <p:nvPr/>
          </p:nvSpPr>
          <p:spPr bwMode="auto">
            <a:xfrm>
              <a:off x="767872" y="4398450"/>
              <a:ext cx="823854" cy="291769"/>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400" dirty="0" smtClean="0"/>
                <a:t>NRPT</a:t>
              </a:r>
              <a:endParaRPr lang="en-US" sz="1400" dirty="0"/>
            </a:p>
          </p:txBody>
        </p:sp>
      </p:grpSp>
      <p:grpSp>
        <p:nvGrpSpPr>
          <p:cNvPr id="4" name="Group 3"/>
          <p:cNvGrpSpPr/>
          <p:nvPr/>
        </p:nvGrpSpPr>
        <p:grpSpPr>
          <a:xfrm>
            <a:off x="0" y="801730"/>
            <a:ext cx="9144000" cy="5678131"/>
            <a:chOff x="0" y="742124"/>
            <a:chExt cx="9144000" cy="5678131"/>
          </a:xfrm>
        </p:grpSpPr>
        <p:sp>
          <p:nvSpPr>
            <p:cNvPr id="3" name="Rectangle 2"/>
            <p:cNvSpPr/>
            <p:nvPr/>
          </p:nvSpPr>
          <p:spPr bwMode="auto">
            <a:xfrm>
              <a:off x="0" y="801623"/>
              <a:ext cx="9144000" cy="5618632"/>
            </a:xfrm>
            <a:prstGeom prst="rect">
              <a:avLst/>
            </a:prstGeom>
            <a:solidFill>
              <a:schemeClr val="accent1"/>
            </a:solidFill>
            <a:ln w="9525" cap="flat" cmpd="sng" algn="ctr">
              <a:noFill/>
              <a:prstDash val="solid"/>
              <a:round/>
              <a:headEnd type="none" w="med" len="med"/>
              <a:tailEnd type="none" w="med" len="med"/>
            </a:ln>
            <a:effectLst/>
          </p:spPr>
          <p:txBody>
            <a:bodyPr vert="horz" wrap="square" lIns="182880" tIns="45720" rIns="18288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800" b="1" i="0" u="none" strike="noStrike" cap="none" normalizeH="0" baseline="0" dirty="0" smtClean="0">
                <a:ln>
                  <a:noFill/>
                </a:ln>
                <a:solidFill>
                  <a:schemeClr val="tx1"/>
                </a:solidFill>
                <a:effectLst/>
                <a:latin typeface="Verdana" pitchFamily="34" charset="0"/>
              </a:endParaRPr>
            </a:p>
          </p:txBody>
        </p:sp>
        <p:grpSp>
          <p:nvGrpSpPr>
            <p:cNvPr id="82" name="Group 81"/>
            <p:cNvGrpSpPr/>
            <p:nvPr/>
          </p:nvGrpSpPr>
          <p:grpSpPr>
            <a:xfrm>
              <a:off x="752878" y="742124"/>
              <a:ext cx="8293545" cy="5353876"/>
              <a:chOff x="752878" y="742124"/>
              <a:chExt cx="8293545" cy="5353876"/>
            </a:xfrm>
          </p:grpSpPr>
          <p:pic>
            <p:nvPicPr>
              <p:cNvPr id="8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0600" y="2127097"/>
                <a:ext cx="1304925" cy="130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33889" y="1063588"/>
                <a:ext cx="5367512" cy="5032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5" name="Picture 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96200" y="1510145"/>
                <a:ext cx="1201737" cy="1201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6" name="Picture 1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379046" y="1219200"/>
                <a:ext cx="1143000" cy="11779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7" name="AutoShape 10"/>
              <p:cNvSpPr>
                <a:spLocks noChangeArrowheads="1"/>
              </p:cNvSpPr>
              <p:nvPr/>
            </p:nvSpPr>
            <p:spPr bwMode="auto">
              <a:xfrm>
                <a:off x="752878" y="818879"/>
                <a:ext cx="1197667" cy="489418"/>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400" dirty="0" smtClean="0"/>
                  <a:t>Internet websites</a:t>
                </a:r>
                <a:endParaRPr lang="en-US" sz="1400" dirty="0"/>
              </a:p>
            </p:txBody>
          </p:sp>
          <p:grpSp>
            <p:nvGrpSpPr>
              <p:cNvPr id="88" name="Group 87"/>
              <p:cNvGrpSpPr/>
              <p:nvPr/>
            </p:nvGrpSpPr>
            <p:grpSpPr>
              <a:xfrm>
                <a:off x="2853113" y="1916342"/>
                <a:ext cx="1477859" cy="1654596"/>
                <a:chOff x="2853113" y="1916342"/>
                <a:chExt cx="1477859" cy="1654596"/>
              </a:xfrm>
            </p:grpSpPr>
            <p:pic>
              <p:nvPicPr>
                <p:cNvPr id="97"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00400" y="2320990"/>
                  <a:ext cx="1069975" cy="12499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8" name="AutoShape 10"/>
                <p:cNvSpPr>
                  <a:spLocks noChangeArrowheads="1"/>
                </p:cNvSpPr>
                <p:nvPr/>
              </p:nvSpPr>
              <p:spPr bwMode="auto">
                <a:xfrm>
                  <a:off x="2853113" y="1916342"/>
                  <a:ext cx="1477859" cy="489418"/>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400" dirty="0" smtClean="0"/>
                    <a:t>DirectAccess  Server</a:t>
                  </a:r>
                  <a:endParaRPr lang="en-US" sz="1400" dirty="0"/>
                </a:p>
              </p:txBody>
            </p:sp>
          </p:grpSp>
          <p:sp>
            <p:nvSpPr>
              <p:cNvPr id="89" name="AutoShape 10"/>
              <p:cNvSpPr>
                <a:spLocks noChangeArrowheads="1"/>
              </p:cNvSpPr>
              <p:nvPr/>
            </p:nvSpPr>
            <p:spPr bwMode="auto">
              <a:xfrm>
                <a:off x="7397991" y="863594"/>
                <a:ext cx="1648432" cy="774912"/>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400" dirty="0" smtClean="0"/>
                  <a:t>AD DS domain controller</a:t>
                </a:r>
              </a:p>
              <a:p>
                <a:pPr algn="l">
                  <a:lnSpc>
                    <a:spcPct val="90000"/>
                  </a:lnSpc>
                  <a:spcBef>
                    <a:spcPct val="40000"/>
                  </a:spcBef>
                  <a:defRPr/>
                </a:pPr>
                <a:r>
                  <a:rPr lang="en-US" sz="1400" dirty="0" smtClean="0"/>
                  <a:t>DNS server</a:t>
                </a:r>
                <a:endParaRPr lang="en-US" sz="1400" dirty="0"/>
              </a:p>
            </p:txBody>
          </p:sp>
          <p:grpSp>
            <p:nvGrpSpPr>
              <p:cNvPr id="90" name="Group 89"/>
              <p:cNvGrpSpPr/>
              <p:nvPr/>
            </p:nvGrpSpPr>
            <p:grpSpPr>
              <a:xfrm>
                <a:off x="4572000" y="742124"/>
                <a:ext cx="1890107" cy="1620076"/>
                <a:chOff x="4572000" y="742124"/>
                <a:chExt cx="1890107" cy="1620076"/>
              </a:xfrm>
            </p:grpSpPr>
            <p:pic>
              <p:nvPicPr>
                <p:cNvPr id="95" name="Picture 4"/>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252198" y="1264736"/>
                  <a:ext cx="1209909" cy="1097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6" name="AutoShape 10"/>
                <p:cNvSpPr>
                  <a:spLocks noChangeArrowheads="1"/>
                </p:cNvSpPr>
                <p:nvPr/>
              </p:nvSpPr>
              <p:spPr bwMode="auto">
                <a:xfrm>
                  <a:off x="4572000" y="742124"/>
                  <a:ext cx="1130851" cy="489418"/>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400" dirty="0" smtClean="0"/>
                    <a:t>Internal </a:t>
                  </a:r>
                  <a:br>
                    <a:rPr lang="en-US" sz="1400" dirty="0" smtClean="0"/>
                  </a:br>
                  <a:r>
                    <a:rPr lang="en-US" sz="1400" dirty="0" smtClean="0"/>
                    <a:t>clients</a:t>
                  </a:r>
                  <a:endParaRPr lang="en-US" sz="1400" dirty="0"/>
                </a:p>
              </p:txBody>
            </p:sp>
          </p:grpSp>
          <p:grpSp>
            <p:nvGrpSpPr>
              <p:cNvPr id="91" name="Group 90"/>
              <p:cNvGrpSpPr/>
              <p:nvPr/>
            </p:nvGrpSpPr>
            <p:grpSpPr>
              <a:xfrm>
                <a:off x="5677895" y="3431495"/>
                <a:ext cx="1593938" cy="1273969"/>
                <a:chOff x="5306580" y="2993231"/>
                <a:chExt cx="1593938" cy="1273969"/>
              </a:xfrm>
            </p:grpSpPr>
            <p:pic>
              <p:nvPicPr>
                <p:cNvPr id="93" name="Picture 6"/>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846330" y="3170237"/>
                  <a:ext cx="1054188" cy="1096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4"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06580" y="2993231"/>
                  <a:ext cx="1146175" cy="1176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92" name="AutoShape 10"/>
              <p:cNvSpPr>
                <a:spLocks noChangeArrowheads="1"/>
              </p:cNvSpPr>
              <p:nvPr/>
            </p:nvSpPr>
            <p:spPr bwMode="auto">
              <a:xfrm>
                <a:off x="5205802" y="4814290"/>
                <a:ext cx="1925378" cy="489418"/>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400" dirty="0" smtClean="0"/>
                  <a:t>Internal network resources</a:t>
                </a:r>
                <a:endParaRPr lang="en-US" sz="1400" dirty="0"/>
              </a:p>
            </p:txBody>
          </p:sp>
        </p:grpSp>
      </p:grpSp>
      <p:grpSp>
        <p:nvGrpSpPr>
          <p:cNvPr id="99" name="Group 33"/>
          <p:cNvGrpSpPr>
            <a:grpSpLocks/>
          </p:cNvGrpSpPr>
          <p:nvPr/>
        </p:nvGrpSpPr>
        <p:grpSpPr bwMode="auto">
          <a:xfrm>
            <a:off x="8035925" y="6265863"/>
            <a:ext cx="914400" cy="425450"/>
            <a:chOff x="384" y="3024"/>
            <a:chExt cx="720" cy="336"/>
          </a:xfrm>
        </p:grpSpPr>
        <p:sp>
          <p:nvSpPr>
            <p:cNvPr id="100" name="Oval 34"/>
            <p:cNvSpPr>
              <a:spLocks noChangeArrowheads="1"/>
            </p:cNvSpPr>
            <p:nvPr/>
          </p:nvSpPr>
          <p:spPr bwMode="auto">
            <a:xfrm>
              <a:off x="384" y="3024"/>
              <a:ext cx="720" cy="336"/>
            </a:xfrm>
            <a:prstGeom prst="ellipse">
              <a:avLst/>
            </a:prstGeom>
            <a:gradFill rotWithShape="0">
              <a:gsLst>
                <a:gs pos="0">
                  <a:srgbClr val="666699"/>
                </a:gs>
                <a:gs pos="100000">
                  <a:srgbClr val="99CCFF"/>
                </a:gs>
              </a:gsLst>
              <a:lin ang="5400000" scaled="1"/>
            </a:gradFill>
            <a:ln w="9525" algn="ctr">
              <a:noFill/>
              <a:round/>
              <a:headEnd/>
              <a:tailEnd/>
            </a:ln>
            <a:effectLst>
              <a:outerShdw dist="17961" dir="2700000" algn="ctr" rotWithShape="0">
                <a:srgbClr val="969696"/>
              </a:outerShdw>
            </a:effectLst>
          </p:spPr>
          <p:txBody>
            <a:bodyPr wrap="none" anchor="ctr"/>
            <a:lstStyle/>
            <a:p>
              <a:pPr>
                <a:defRPr/>
              </a:pPr>
              <a:endParaRPr lang="en-US" dirty="0"/>
            </a:p>
          </p:txBody>
        </p:sp>
        <p:grpSp>
          <p:nvGrpSpPr>
            <p:cNvPr id="101" name="Group 35"/>
            <p:cNvGrpSpPr>
              <a:grpSpLocks/>
            </p:cNvGrpSpPr>
            <p:nvPr/>
          </p:nvGrpSpPr>
          <p:grpSpPr bwMode="auto">
            <a:xfrm>
              <a:off x="480" y="3096"/>
              <a:ext cx="240" cy="192"/>
              <a:chOff x="480" y="3096"/>
              <a:chExt cx="240" cy="192"/>
            </a:xfrm>
          </p:grpSpPr>
          <p:sp>
            <p:nvSpPr>
              <p:cNvPr id="102" name="Oval 36"/>
              <p:cNvSpPr>
                <a:spLocks noChangeArrowheads="1"/>
              </p:cNvSpPr>
              <p:nvPr/>
            </p:nvSpPr>
            <p:spPr bwMode="auto">
              <a:xfrm>
                <a:off x="480" y="3096"/>
                <a:ext cx="240" cy="192"/>
              </a:xfrm>
              <a:prstGeom prst="ellipse">
                <a:avLst/>
              </a:prstGeom>
              <a:gradFill rotWithShape="0">
                <a:gsLst>
                  <a:gs pos="0">
                    <a:srgbClr val="666699"/>
                  </a:gs>
                  <a:gs pos="100000">
                    <a:srgbClr val="99CCFF"/>
                  </a:gs>
                </a:gsLst>
                <a:lin ang="189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en-US" dirty="0"/>
              </a:p>
            </p:txBody>
          </p:sp>
          <p:sp>
            <p:nvSpPr>
              <p:cNvPr id="103" name="Freeform 37"/>
              <p:cNvSpPr>
                <a:spLocks/>
              </p:cNvSpPr>
              <p:nvPr/>
            </p:nvSpPr>
            <p:spPr bwMode="auto">
              <a:xfrm>
                <a:off x="539" y="3123"/>
                <a:ext cx="139" cy="133"/>
              </a:xfrm>
              <a:custGeom>
                <a:avLst/>
                <a:gdLst/>
                <a:ahLst/>
                <a:cxnLst>
                  <a:cxn ang="0">
                    <a:pos x="0" y="0"/>
                  </a:cxn>
                  <a:cxn ang="0">
                    <a:pos x="0" y="576"/>
                  </a:cxn>
                  <a:cxn ang="0">
                    <a:pos x="432" y="288"/>
                  </a:cxn>
                  <a:cxn ang="0">
                    <a:pos x="0" y="0"/>
                  </a:cxn>
                </a:cxnLst>
                <a:rect l="0" t="0" r="r" b="b"/>
                <a:pathLst>
                  <a:path w="432" h="576">
                    <a:moveTo>
                      <a:pt x="0" y="0"/>
                    </a:moveTo>
                    <a:cubicBezTo>
                      <a:pt x="0" y="0"/>
                      <a:pt x="91" y="226"/>
                      <a:pt x="0" y="576"/>
                    </a:cubicBezTo>
                    <a:cubicBezTo>
                      <a:pt x="216" y="432"/>
                      <a:pt x="432" y="288"/>
                      <a:pt x="432" y="288"/>
                    </a:cubicBezTo>
                    <a:lnTo>
                      <a:pt x="0" y="0"/>
                    </a:lnTo>
                    <a:close/>
                  </a:path>
                </a:pathLst>
              </a:custGeom>
              <a:gradFill rotWithShape="1">
                <a:gsLst>
                  <a:gs pos="0">
                    <a:srgbClr val="FFFFCC"/>
                  </a:gs>
                  <a:gs pos="100000">
                    <a:srgbClr val="FFCC66"/>
                  </a:gs>
                </a:gsLst>
                <a:lin ang="18900000" scaled="1"/>
              </a:gradFill>
              <a:ln w="9525" cap="flat" cmpd="sng">
                <a:solidFill>
                  <a:srgbClr val="666699"/>
                </a:solidFill>
                <a:prstDash val="solid"/>
                <a:round/>
                <a:headEnd type="none" w="med" len="med"/>
                <a:tailEnd type="none" w="med" len="med"/>
              </a:ln>
              <a:effectLst>
                <a:outerShdw dist="17961" dir="8100000" algn="ctr" rotWithShape="0">
                  <a:schemeClr val="tx1"/>
                </a:outerShdw>
              </a:effectLst>
            </p:spPr>
            <p:txBody>
              <a:bodyPr wrap="none" anchor="ctr"/>
              <a:lstStyle/>
              <a:p>
                <a:pPr>
                  <a:defRPr/>
                </a:pPr>
                <a:endParaRPr lang="en-US" dirty="0"/>
              </a:p>
            </p:txBody>
          </p:sp>
        </p:grpSp>
      </p:grpSp>
      <p:grpSp>
        <p:nvGrpSpPr>
          <p:cNvPr id="104" name="Group 38"/>
          <p:cNvGrpSpPr>
            <a:grpSpLocks/>
          </p:cNvGrpSpPr>
          <p:nvPr/>
        </p:nvGrpSpPr>
        <p:grpSpPr bwMode="auto">
          <a:xfrm>
            <a:off x="8523288" y="6356350"/>
            <a:ext cx="304800" cy="244475"/>
            <a:chOff x="768" y="3096"/>
            <a:chExt cx="240" cy="192"/>
          </a:xfrm>
        </p:grpSpPr>
        <p:sp>
          <p:nvSpPr>
            <p:cNvPr id="105" name="Oval 39"/>
            <p:cNvSpPr>
              <a:spLocks noChangeArrowheads="1"/>
            </p:cNvSpPr>
            <p:nvPr/>
          </p:nvSpPr>
          <p:spPr bwMode="auto">
            <a:xfrm>
              <a:off x="768" y="3096"/>
              <a:ext cx="240" cy="192"/>
            </a:xfrm>
            <a:prstGeom prst="ellipse">
              <a:avLst/>
            </a:prstGeom>
            <a:gradFill rotWithShape="0">
              <a:gsLst>
                <a:gs pos="0">
                  <a:srgbClr val="666699"/>
                </a:gs>
                <a:gs pos="100000">
                  <a:srgbClr val="99CCFF"/>
                </a:gs>
              </a:gsLst>
              <a:lin ang="189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en-US" dirty="0"/>
            </a:p>
          </p:txBody>
        </p:sp>
        <p:sp>
          <p:nvSpPr>
            <p:cNvPr id="106" name="Rectangle 40"/>
            <p:cNvSpPr>
              <a:spLocks noChangeArrowheads="1"/>
            </p:cNvSpPr>
            <p:nvPr/>
          </p:nvSpPr>
          <p:spPr bwMode="auto">
            <a:xfrm>
              <a:off x="841" y="3145"/>
              <a:ext cx="95" cy="96"/>
            </a:xfrm>
            <a:prstGeom prst="rect">
              <a:avLst/>
            </a:prstGeom>
            <a:gradFill rotWithShape="1">
              <a:gsLst>
                <a:gs pos="0">
                  <a:srgbClr val="FFFFCC"/>
                </a:gs>
                <a:gs pos="100000">
                  <a:srgbClr val="FFCC66"/>
                </a:gs>
              </a:gsLst>
              <a:lin ang="18900000" scaled="1"/>
            </a:gradFill>
            <a:ln w="9525" algn="ctr">
              <a:solidFill>
                <a:srgbClr val="666699"/>
              </a:solidFill>
              <a:miter lim="800000"/>
              <a:headEnd/>
              <a:tailEnd/>
            </a:ln>
            <a:effectLst>
              <a:outerShdw dist="17961" dir="8100000" algn="ctr" rotWithShape="0">
                <a:schemeClr val="tx1"/>
              </a:outerShdw>
            </a:effectLst>
          </p:spPr>
          <p:txBody>
            <a:bodyPr wrap="none" anchor="ctr"/>
            <a:lstStyle/>
            <a:p>
              <a:pPr>
                <a:defRPr/>
              </a:pPr>
              <a:endParaRPr lang="en-US" dirty="0"/>
            </a:p>
          </p:txBody>
        </p:sp>
      </p:grpSp>
    </p:spTree>
    <p:extLst>
      <p:ext uri="{BB962C8B-B14F-4D97-AF65-F5344CB8AC3E}">
        <p14:creationId xmlns:p14="http://schemas.microsoft.com/office/powerpoint/2010/main" val="2784671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6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55"/>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par>
                          <p:cTn id="31" fill="hold">
                            <p:stCondLst>
                              <p:cond delay="0"/>
                            </p:stCondLst>
                            <p:childTnLst>
                              <p:par>
                                <p:cTn id="32" presetID="1" presetClass="entr" presetSubtype="0" fill="hold" nodeType="afterEffect">
                                  <p:stCondLst>
                                    <p:cond delay="0"/>
                                  </p:stCondLst>
                                  <p:childTnLst>
                                    <p:set>
                                      <p:cBhvr>
                                        <p:cTn id="33" dur="1" fill="hold">
                                          <p:stCondLst>
                                            <p:cond delay="0"/>
                                          </p:stCondLst>
                                        </p:cTn>
                                        <p:tgtEl>
                                          <p:spTgt spid="1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How DirectAccess Works for External Clients</a:t>
            </a:r>
            <a:endParaRPr lang="en-GB" dirty="0"/>
          </a:p>
        </p:txBody>
      </p:sp>
      <p:grpSp>
        <p:nvGrpSpPr>
          <p:cNvPr id="4" name="Group 3"/>
          <p:cNvGrpSpPr/>
          <p:nvPr/>
        </p:nvGrpSpPr>
        <p:grpSpPr>
          <a:xfrm>
            <a:off x="590311" y="850251"/>
            <a:ext cx="8460632" cy="5245749"/>
            <a:chOff x="590311" y="850251"/>
            <a:chExt cx="8460632" cy="5245749"/>
          </a:xfrm>
        </p:grpSpPr>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0600" y="2127097"/>
              <a:ext cx="1304925" cy="130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33889" y="1063588"/>
              <a:ext cx="5367512" cy="5032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00400" y="2320990"/>
              <a:ext cx="1069975" cy="12499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96200" y="1510145"/>
              <a:ext cx="1201737" cy="1201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AutoShape 10"/>
            <p:cNvSpPr>
              <a:spLocks noChangeArrowheads="1"/>
            </p:cNvSpPr>
            <p:nvPr/>
          </p:nvSpPr>
          <p:spPr bwMode="auto">
            <a:xfrm>
              <a:off x="2853113" y="1916342"/>
              <a:ext cx="1566487" cy="489418"/>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400" dirty="0" smtClean="0"/>
                <a:t>DirectAccess  Server</a:t>
              </a:r>
              <a:endParaRPr lang="en-US" sz="1400" dirty="0"/>
            </a:p>
          </p:txBody>
        </p:sp>
        <p:sp>
          <p:nvSpPr>
            <p:cNvPr id="10" name="AutoShape 10"/>
            <p:cNvSpPr>
              <a:spLocks noChangeArrowheads="1"/>
            </p:cNvSpPr>
            <p:nvPr/>
          </p:nvSpPr>
          <p:spPr bwMode="auto">
            <a:xfrm>
              <a:off x="7229488" y="850251"/>
              <a:ext cx="1821455" cy="774912"/>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400" dirty="0" smtClean="0"/>
                <a:t>AD DS domain controller</a:t>
              </a:r>
            </a:p>
            <a:p>
              <a:pPr algn="l">
                <a:lnSpc>
                  <a:spcPct val="90000"/>
                </a:lnSpc>
                <a:spcBef>
                  <a:spcPct val="40000"/>
                </a:spcBef>
                <a:defRPr/>
              </a:pPr>
              <a:r>
                <a:rPr lang="en-US" sz="1400" dirty="0" smtClean="0"/>
                <a:t>DNS server</a:t>
              </a:r>
              <a:endParaRPr lang="en-US" sz="1400" dirty="0"/>
            </a:p>
          </p:txBody>
        </p:sp>
        <p:pic>
          <p:nvPicPr>
            <p:cNvPr id="11" name="Picture 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38200" y="3742677"/>
              <a:ext cx="1209909" cy="1097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2" name="Group 11"/>
            <p:cNvGrpSpPr/>
            <p:nvPr/>
          </p:nvGrpSpPr>
          <p:grpSpPr>
            <a:xfrm>
              <a:off x="1443154" y="3592978"/>
              <a:ext cx="1046935" cy="689583"/>
              <a:chOff x="1045881" y="4408274"/>
              <a:chExt cx="1194361" cy="689583"/>
            </a:xfrm>
          </p:grpSpPr>
          <p:pic>
            <p:nvPicPr>
              <p:cNvPr id="24" name="Picture 2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45881" y="4602358"/>
                <a:ext cx="505239" cy="495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AutoShape 10"/>
              <p:cNvSpPr>
                <a:spLocks noChangeArrowheads="1"/>
              </p:cNvSpPr>
              <p:nvPr/>
            </p:nvSpPr>
            <p:spPr bwMode="auto">
              <a:xfrm>
                <a:off x="1056931" y="4408274"/>
                <a:ext cx="1183311" cy="291769"/>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400" dirty="0" smtClean="0"/>
                  <a:t>Consec</a:t>
                </a:r>
                <a:endParaRPr lang="en-US" sz="1400" dirty="0"/>
              </a:p>
            </p:txBody>
          </p:sp>
        </p:grpSp>
        <p:grpSp>
          <p:nvGrpSpPr>
            <p:cNvPr id="13" name="Group 12"/>
            <p:cNvGrpSpPr/>
            <p:nvPr/>
          </p:nvGrpSpPr>
          <p:grpSpPr>
            <a:xfrm>
              <a:off x="590311" y="4174667"/>
              <a:ext cx="834905" cy="689583"/>
              <a:chOff x="1045881" y="4408274"/>
              <a:chExt cx="834905" cy="689583"/>
            </a:xfrm>
          </p:grpSpPr>
          <p:pic>
            <p:nvPicPr>
              <p:cNvPr id="22" name="Picture 21"/>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45881" y="4602358"/>
                <a:ext cx="505239" cy="495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AutoShape 10"/>
              <p:cNvSpPr>
                <a:spLocks noChangeArrowheads="1"/>
              </p:cNvSpPr>
              <p:nvPr/>
            </p:nvSpPr>
            <p:spPr bwMode="auto">
              <a:xfrm>
                <a:off x="1056932" y="4408274"/>
                <a:ext cx="823854" cy="291769"/>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400" dirty="0" smtClean="0"/>
                  <a:t>NRPT</a:t>
                </a:r>
                <a:endParaRPr lang="en-US" sz="1400" dirty="0"/>
              </a:p>
            </p:txBody>
          </p:sp>
        </p:grpSp>
        <p:sp>
          <p:nvSpPr>
            <p:cNvPr id="14" name="AutoShape 10"/>
            <p:cNvSpPr>
              <a:spLocks noChangeArrowheads="1"/>
            </p:cNvSpPr>
            <p:nvPr/>
          </p:nvSpPr>
          <p:spPr bwMode="auto">
            <a:xfrm>
              <a:off x="752877" y="4901633"/>
              <a:ext cx="2023687" cy="291769"/>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400" dirty="0" smtClean="0"/>
                <a:t>External clients</a:t>
              </a:r>
              <a:endParaRPr lang="en-US" sz="1400" dirty="0"/>
            </a:p>
          </p:txBody>
        </p:sp>
        <p:cxnSp>
          <p:nvCxnSpPr>
            <p:cNvPr id="15" name="Straight Arrow Connector 14"/>
            <p:cNvCxnSpPr/>
            <p:nvPr/>
          </p:nvCxnSpPr>
          <p:spPr bwMode="auto">
            <a:xfrm>
              <a:off x="1335817" y="2320990"/>
              <a:ext cx="0" cy="1390056"/>
            </a:xfrm>
            <a:prstGeom prst="straightConnector1">
              <a:avLst/>
            </a:prstGeom>
            <a:ln>
              <a:solidFill>
                <a:schemeClr val="tx1"/>
              </a:solidFill>
              <a:headEnd type="arrow" w="med" len="med"/>
              <a:tailEnd type="arrow" w="med" len="med"/>
            </a:ln>
          </p:spPr>
          <p:style>
            <a:lnRef idx="2">
              <a:schemeClr val="accent2"/>
            </a:lnRef>
            <a:fillRef idx="0">
              <a:schemeClr val="accent2"/>
            </a:fillRef>
            <a:effectRef idx="1">
              <a:schemeClr val="accent2"/>
            </a:effectRef>
            <a:fontRef idx="minor">
              <a:schemeClr val="tx1"/>
            </a:fontRef>
          </p:style>
        </p:cxnSp>
        <p:pic>
          <p:nvPicPr>
            <p:cNvPr id="16"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285160" y="1237707"/>
              <a:ext cx="1201737" cy="1201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AutoShape 10"/>
            <p:cNvSpPr>
              <a:spLocks noChangeArrowheads="1"/>
            </p:cNvSpPr>
            <p:nvPr/>
          </p:nvSpPr>
          <p:spPr bwMode="auto">
            <a:xfrm>
              <a:off x="768980" y="1091551"/>
              <a:ext cx="1526545" cy="291769"/>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400" dirty="0" smtClean="0"/>
                <a:t>DNS server</a:t>
              </a:r>
              <a:endParaRPr lang="en-US" sz="1400" dirty="0"/>
            </a:p>
          </p:txBody>
        </p:sp>
        <p:grpSp>
          <p:nvGrpSpPr>
            <p:cNvPr id="18" name="Group 17"/>
            <p:cNvGrpSpPr/>
            <p:nvPr/>
          </p:nvGrpSpPr>
          <p:grpSpPr>
            <a:xfrm>
              <a:off x="5677895" y="3431495"/>
              <a:ext cx="1593938" cy="1273969"/>
              <a:chOff x="5306580" y="2993231"/>
              <a:chExt cx="1593938" cy="1273969"/>
            </a:xfrm>
          </p:grpSpPr>
          <p:pic>
            <p:nvPicPr>
              <p:cNvPr id="20" name="Picture 6"/>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846330" y="3170237"/>
                <a:ext cx="1054188" cy="1096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7"/>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306580" y="2993231"/>
                <a:ext cx="1146175" cy="1176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9" name="AutoShape 10"/>
            <p:cNvSpPr>
              <a:spLocks noChangeArrowheads="1"/>
            </p:cNvSpPr>
            <p:nvPr/>
          </p:nvSpPr>
          <p:spPr bwMode="auto">
            <a:xfrm>
              <a:off x="5205801" y="4814290"/>
              <a:ext cx="2023687" cy="489418"/>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400" dirty="0" smtClean="0"/>
                <a:t>Internal network resources</a:t>
              </a:r>
              <a:endParaRPr lang="en-US" sz="1400" dirty="0"/>
            </a:p>
          </p:txBody>
        </p:sp>
      </p:grpSp>
      <p:grpSp>
        <p:nvGrpSpPr>
          <p:cNvPr id="26" name="Group 25"/>
          <p:cNvGrpSpPr/>
          <p:nvPr/>
        </p:nvGrpSpPr>
        <p:grpSpPr>
          <a:xfrm>
            <a:off x="64572" y="809147"/>
            <a:ext cx="8973050" cy="5245749"/>
            <a:chOff x="77894" y="850251"/>
            <a:chExt cx="8973050" cy="5245749"/>
          </a:xfrm>
        </p:grpSpPr>
        <p:pic>
          <p:nvPicPr>
            <p:cNvPr id="2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0600" y="2127097"/>
              <a:ext cx="1304925" cy="130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33889" y="1063588"/>
              <a:ext cx="5367512" cy="5032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00400" y="2320990"/>
              <a:ext cx="1069975" cy="12499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96200" y="1510145"/>
              <a:ext cx="1201737" cy="1201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AutoShape 10"/>
            <p:cNvSpPr>
              <a:spLocks noChangeArrowheads="1"/>
            </p:cNvSpPr>
            <p:nvPr/>
          </p:nvSpPr>
          <p:spPr bwMode="auto">
            <a:xfrm>
              <a:off x="2853114" y="1916342"/>
              <a:ext cx="1566486" cy="489418"/>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400" dirty="0" smtClean="0"/>
                <a:t>DirectAccess  Server</a:t>
              </a:r>
              <a:endParaRPr lang="en-US" sz="1400" dirty="0"/>
            </a:p>
          </p:txBody>
        </p:sp>
        <p:sp>
          <p:nvSpPr>
            <p:cNvPr id="32" name="AutoShape 10"/>
            <p:cNvSpPr>
              <a:spLocks noChangeArrowheads="1"/>
            </p:cNvSpPr>
            <p:nvPr/>
          </p:nvSpPr>
          <p:spPr bwMode="auto">
            <a:xfrm>
              <a:off x="7271834" y="850251"/>
              <a:ext cx="1779110" cy="774912"/>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400" dirty="0" smtClean="0"/>
                <a:t>AD DS domain controller</a:t>
              </a:r>
            </a:p>
            <a:p>
              <a:pPr algn="l">
                <a:lnSpc>
                  <a:spcPct val="90000"/>
                </a:lnSpc>
                <a:spcBef>
                  <a:spcPct val="40000"/>
                </a:spcBef>
                <a:defRPr/>
              </a:pPr>
              <a:r>
                <a:rPr lang="en-US" sz="1400" dirty="0" smtClean="0"/>
                <a:t>DNS server</a:t>
              </a:r>
              <a:endParaRPr lang="en-US" sz="1400" dirty="0"/>
            </a:p>
          </p:txBody>
        </p:sp>
        <p:pic>
          <p:nvPicPr>
            <p:cNvPr id="33" name="Picture 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38200" y="3742677"/>
              <a:ext cx="1209909" cy="1097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4" name="Group 33"/>
            <p:cNvGrpSpPr/>
            <p:nvPr/>
          </p:nvGrpSpPr>
          <p:grpSpPr>
            <a:xfrm>
              <a:off x="77894" y="3767098"/>
              <a:ext cx="1046935" cy="689583"/>
              <a:chOff x="1045881" y="4408274"/>
              <a:chExt cx="1194361" cy="689583"/>
            </a:xfrm>
          </p:grpSpPr>
          <p:pic>
            <p:nvPicPr>
              <p:cNvPr id="52" name="Picture 51"/>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45881" y="4602358"/>
                <a:ext cx="505239" cy="495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 name="AutoShape 10"/>
              <p:cNvSpPr>
                <a:spLocks noChangeArrowheads="1"/>
              </p:cNvSpPr>
              <p:nvPr/>
            </p:nvSpPr>
            <p:spPr bwMode="auto">
              <a:xfrm>
                <a:off x="1056931" y="4408274"/>
                <a:ext cx="1183311" cy="291769"/>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400" dirty="0" smtClean="0"/>
                  <a:t>Consec</a:t>
                </a:r>
                <a:endParaRPr lang="en-US" sz="1400" dirty="0"/>
              </a:p>
            </p:txBody>
          </p:sp>
        </p:grpSp>
        <p:grpSp>
          <p:nvGrpSpPr>
            <p:cNvPr id="35" name="Group 34"/>
            <p:cNvGrpSpPr/>
            <p:nvPr/>
          </p:nvGrpSpPr>
          <p:grpSpPr>
            <a:xfrm>
              <a:off x="590311" y="4174667"/>
              <a:ext cx="834905" cy="689583"/>
              <a:chOff x="1045881" y="4408274"/>
              <a:chExt cx="834905" cy="689583"/>
            </a:xfrm>
          </p:grpSpPr>
          <p:pic>
            <p:nvPicPr>
              <p:cNvPr id="50" name="Picture 49"/>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45881" y="4602358"/>
                <a:ext cx="505239" cy="495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AutoShape 10"/>
              <p:cNvSpPr>
                <a:spLocks noChangeArrowheads="1"/>
              </p:cNvSpPr>
              <p:nvPr/>
            </p:nvSpPr>
            <p:spPr bwMode="auto">
              <a:xfrm>
                <a:off x="1056932" y="4408274"/>
                <a:ext cx="823854" cy="291769"/>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400" dirty="0" smtClean="0"/>
                  <a:t>NRPT</a:t>
                </a:r>
                <a:endParaRPr lang="en-US" sz="1400" dirty="0"/>
              </a:p>
            </p:txBody>
          </p:sp>
        </p:grpSp>
        <p:sp>
          <p:nvSpPr>
            <p:cNvPr id="36" name="AutoShape 10"/>
            <p:cNvSpPr>
              <a:spLocks noChangeArrowheads="1"/>
            </p:cNvSpPr>
            <p:nvPr/>
          </p:nvSpPr>
          <p:spPr bwMode="auto">
            <a:xfrm>
              <a:off x="752877" y="4901633"/>
              <a:ext cx="2023687" cy="291769"/>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400" dirty="0" smtClean="0"/>
                <a:t>External clients</a:t>
              </a:r>
              <a:endParaRPr lang="en-US" sz="1400" dirty="0"/>
            </a:p>
          </p:txBody>
        </p:sp>
        <p:pic>
          <p:nvPicPr>
            <p:cNvPr id="37"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285160" y="1237707"/>
              <a:ext cx="1201737" cy="1201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 name="AutoShape 10"/>
            <p:cNvSpPr>
              <a:spLocks noChangeArrowheads="1"/>
            </p:cNvSpPr>
            <p:nvPr/>
          </p:nvSpPr>
          <p:spPr bwMode="auto">
            <a:xfrm>
              <a:off x="768980" y="1098610"/>
              <a:ext cx="1340941" cy="291769"/>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400" dirty="0" smtClean="0"/>
                <a:t>DNS server</a:t>
              </a:r>
              <a:endParaRPr lang="en-US" sz="1400" dirty="0"/>
            </a:p>
          </p:txBody>
        </p:sp>
        <p:grpSp>
          <p:nvGrpSpPr>
            <p:cNvPr id="39" name="Group 38"/>
            <p:cNvGrpSpPr/>
            <p:nvPr/>
          </p:nvGrpSpPr>
          <p:grpSpPr>
            <a:xfrm>
              <a:off x="5677895" y="3431495"/>
              <a:ext cx="1593938" cy="1273969"/>
              <a:chOff x="5306580" y="2993231"/>
              <a:chExt cx="1593938" cy="1273969"/>
            </a:xfrm>
          </p:grpSpPr>
          <p:pic>
            <p:nvPicPr>
              <p:cNvPr id="48" name="Picture 6"/>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846330" y="3170237"/>
                <a:ext cx="1054188" cy="1096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 name="Picture 7"/>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306580" y="2993231"/>
                <a:ext cx="1146175" cy="1176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40" name="Freeform 39"/>
            <p:cNvSpPr/>
            <p:nvPr/>
          </p:nvSpPr>
          <p:spPr>
            <a:xfrm>
              <a:off x="2090057" y="2974769"/>
              <a:ext cx="1193470" cy="938214"/>
            </a:xfrm>
            <a:custGeom>
              <a:avLst/>
              <a:gdLst>
                <a:gd name="connsiteX0" fmla="*/ 0 w 1193470"/>
                <a:gd name="connsiteY0" fmla="*/ 950026 h 950026"/>
                <a:gd name="connsiteX1" fmla="*/ 1193470 w 1193470"/>
                <a:gd name="connsiteY1" fmla="*/ 0 h 950026"/>
              </a:gdLst>
              <a:ahLst/>
              <a:cxnLst>
                <a:cxn ang="0">
                  <a:pos x="connsiteX0" y="connsiteY0"/>
                </a:cxn>
                <a:cxn ang="0">
                  <a:pos x="connsiteX1" y="connsiteY1"/>
                </a:cxn>
              </a:cxnLst>
              <a:rect l="l" t="t" r="r" b="b"/>
              <a:pathLst>
                <a:path w="1193470" h="950026">
                  <a:moveTo>
                    <a:pt x="0" y="950026"/>
                  </a:moveTo>
                  <a:lnTo>
                    <a:pt x="1193470" y="0"/>
                  </a:lnTo>
                </a:path>
              </a:pathLst>
            </a:custGeom>
            <a:ln>
              <a:solidFill>
                <a:srgbClr val="C00000"/>
              </a:solidFill>
            </a:ln>
          </p:spPr>
          <p:style>
            <a:lnRef idx="2">
              <a:schemeClr val="accent4"/>
            </a:lnRef>
            <a:fillRef idx="0">
              <a:schemeClr val="accent4"/>
            </a:fillRef>
            <a:effectRef idx="1">
              <a:schemeClr val="accent4"/>
            </a:effectRef>
            <a:fontRef idx="minor">
              <a:schemeClr val="tx1"/>
            </a:fontRef>
          </p:style>
          <p:txBody>
            <a:bodyPr vert="horz" wrap="square" lIns="182880" tIns="45720" rIns="18288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600" b="1" i="0" u="none" strike="noStrike" cap="none" normalizeH="0" baseline="0" dirty="0" smtClean="0">
                <a:ln>
                  <a:solidFill>
                    <a:srgbClr val="C00000"/>
                  </a:solidFill>
                </a:ln>
                <a:solidFill>
                  <a:schemeClr val="tx1"/>
                </a:solidFill>
                <a:effectLst/>
                <a:latin typeface="Verdana" pitchFamily="34" charset="0"/>
              </a:endParaRPr>
            </a:p>
          </p:txBody>
        </p:sp>
        <p:sp>
          <p:nvSpPr>
            <p:cNvPr id="41" name="AutoShape 10"/>
            <p:cNvSpPr>
              <a:spLocks noChangeArrowheads="1"/>
            </p:cNvSpPr>
            <p:nvPr/>
          </p:nvSpPr>
          <p:spPr bwMode="auto">
            <a:xfrm>
              <a:off x="5205801" y="4814290"/>
              <a:ext cx="2023687" cy="489418"/>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400" dirty="0" smtClean="0"/>
                <a:t>Internal network resources</a:t>
              </a:r>
              <a:endParaRPr lang="en-US" sz="1400" dirty="0"/>
            </a:p>
          </p:txBody>
        </p:sp>
        <p:cxnSp>
          <p:nvCxnSpPr>
            <p:cNvPr id="42" name="Straight Connector 41"/>
            <p:cNvCxnSpPr/>
            <p:nvPr/>
          </p:nvCxnSpPr>
          <p:spPr bwMode="auto">
            <a:xfrm>
              <a:off x="2062101" y="3912983"/>
              <a:ext cx="914400" cy="914400"/>
            </a:xfrm>
            <a:prstGeom prst="line">
              <a:avLst/>
            </a:pr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p:spPr>
        </p:cxnSp>
        <p:grpSp>
          <p:nvGrpSpPr>
            <p:cNvPr id="43" name="Group 42"/>
            <p:cNvGrpSpPr/>
            <p:nvPr/>
          </p:nvGrpSpPr>
          <p:grpSpPr>
            <a:xfrm rot="19368253">
              <a:off x="2046830" y="3383576"/>
              <a:ext cx="1214901" cy="234199"/>
              <a:chOff x="1339174" y="5105400"/>
              <a:chExt cx="3043136" cy="152400"/>
            </a:xfrm>
            <a:solidFill>
              <a:schemeClr val="bg2"/>
            </a:solidFill>
          </p:grpSpPr>
          <p:sp>
            <p:nvSpPr>
              <p:cNvPr id="45" name="Rectangle 44"/>
              <p:cNvSpPr/>
              <p:nvPr/>
            </p:nvSpPr>
            <p:spPr>
              <a:xfrm>
                <a:off x="1371600" y="5105400"/>
                <a:ext cx="2971800" cy="152400"/>
              </a:xfrm>
              <a:prstGeom prst="rect">
                <a:avLst/>
              </a:prstGeom>
              <a:grpFill/>
              <a:ln>
                <a:solidFill>
                  <a:schemeClr val="accent4">
                    <a:lumMod val="50000"/>
                    <a:lumOff val="5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1400" dirty="0" smtClean="0">
                    <a:solidFill>
                      <a:schemeClr val="tx1"/>
                    </a:solidFill>
                  </a:rPr>
                  <a:t>Infrastructure</a:t>
                </a:r>
                <a:endParaRPr lang="en-US" sz="1400" dirty="0">
                  <a:solidFill>
                    <a:schemeClr val="tx1"/>
                  </a:solidFill>
                </a:endParaRPr>
              </a:p>
            </p:txBody>
          </p:sp>
          <p:sp>
            <p:nvSpPr>
              <p:cNvPr id="46" name="Oval 45"/>
              <p:cNvSpPr/>
              <p:nvPr/>
            </p:nvSpPr>
            <p:spPr>
              <a:xfrm>
                <a:off x="1339174" y="5105400"/>
                <a:ext cx="76200" cy="152400"/>
              </a:xfrm>
              <a:prstGeom prst="ellipse">
                <a:avLst/>
              </a:prstGeom>
              <a:grpFill/>
              <a:ln>
                <a:solidFill>
                  <a:schemeClr val="accent4">
                    <a:lumMod val="50000"/>
                    <a:lumOff val="5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600" dirty="0"/>
              </a:p>
            </p:txBody>
          </p:sp>
          <p:sp>
            <p:nvSpPr>
              <p:cNvPr id="47" name="Oval 46"/>
              <p:cNvSpPr/>
              <p:nvPr/>
            </p:nvSpPr>
            <p:spPr>
              <a:xfrm>
                <a:off x="4306110" y="5105400"/>
                <a:ext cx="76200" cy="152400"/>
              </a:xfrm>
              <a:prstGeom prst="ellipse">
                <a:avLst/>
              </a:prstGeom>
              <a:grpFill/>
              <a:ln>
                <a:solidFill>
                  <a:schemeClr val="accent4">
                    <a:lumMod val="50000"/>
                    <a:lumOff val="5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600" dirty="0"/>
              </a:p>
            </p:txBody>
          </p:sp>
        </p:grpSp>
        <p:cxnSp>
          <p:nvCxnSpPr>
            <p:cNvPr id="44" name="Straight Connector 43"/>
            <p:cNvCxnSpPr>
              <a:endCxn id="30" idx="1"/>
            </p:cNvCxnSpPr>
            <p:nvPr/>
          </p:nvCxnSpPr>
          <p:spPr bwMode="auto">
            <a:xfrm flipV="1">
              <a:off x="4114800" y="2111014"/>
              <a:ext cx="3581400" cy="668546"/>
            </a:xfrm>
            <a:prstGeom prst="line">
              <a:avLst/>
            </a:prstGeom>
            <a:ln>
              <a:headEnd type="none" w="med" len="med"/>
              <a:tailEnd type="none" w="med" len="med"/>
            </a:ln>
          </p:spPr>
          <p:style>
            <a:lnRef idx="2">
              <a:schemeClr val="accent4"/>
            </a:lnRef>
            <a:fillRef idx="0">
              <a:schemeClr val="accent4"/>
            </a:fillRef>
            <a:effectRef idx="1">
              <a:schemeClr val="accent4"/>
            </a:effectRef>
            <a:fontRef idx="minor">
              <a:schemeClr val="tx1"/>
            </a:fontRef>
          </p:style>
        </p:cxnSp>
      </p:grpSp>
      <p:grpSp>
        <p:nvGrpSpPr>
          <p:cNvPr id="54" name="Group 53"/>
          <p:cNvGrpSpPr/>
          <p:nvPr/>
        </p:nvGrpSpPr>
        <p:grpSpPr>
          <a:xfrm>
            <a:off x="142500" y="837478"/>
            <a:ext cx="8860986" cy="5245749"/>
            <a:chOff x="77894" y="850251"/>
            <a:chExt cx="8860986" cy="5245749"/>
          </a:xfrm>
        </p:grpSpPr>
        <p:pic>
          <p:nvPicPr>
            <p:cNvPr id="5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0600" y="2127097"/>
              <a:ext cx="1304925" cy="130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33889" y="1063588"/>
              <a:ext cx="5367512" cy="5032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7"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00400" y="2320990"/>
              <a:ext cx="1069975" cy="12499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 name="Picture 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96200" y="1510145"/>
              <a:ext cx="1201737" cy="1201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9" name="AutoShape 10"/>
            <p:cNvSpPr>
              <a:spLocks noChangeArrowheads="1"/>
            </p:cNvSpPr>
            <p:nvPr/>
          </p:nvSpPr>
          <p:spPr bwMode="auto">
            <a:xfrm>
              <a:off x="2853114" y="1916342"/>
              <a:ext cx="1525212" cy="489418"/>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400" dirty="0" smtClean="0"/>
                <a:t>DirectAccess  Server</a:t>
              </a:r>
              <a:endParaRPr lang="en-US" sz="1400" dirty="0"/>
            </a:p>
          </p:txBody>
        </p:sp>
        <p:sp>
          <p:nvSpPr>
            <p:cNvPr id="60" name="AutoShape 10"/>
            <p:cNvSpPr>
              <a:spLocks noChangeArrowheads="1"/>
            </p:cNvSpPr>
            <p:nvPr/>
          </p:nvSpPr>
          <p:spPr bwMode="auto">
            <a:xfrm>
              <a:off x="7229488" y="850251"/>
              <a:ext cx="1709392" cy="774912"/>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400" dirty="0" smtClean="0"/>
                <a:t>AD DS domain controller</a:t>
              </a:r>
            </a:p>
            <a:p>
              <a:pPr algn="l">
                <a:lnSpc>
                  <a:spcPct val="90000"/>
                </a:lnSpc>
                <a:spcBef>
                  <a:spcPct val="40000"/>
                </a:spcBef>
                <a:defRPr/>
              </a:pPr>
              <a:r>
                <a:rPr lang="en-US" sz="1400" dirty="0" smtClean="0"/>
                <a:t>DNS server</a:t>
              </a:r>
              <a:endParaRPr lang="en-US" sz="1400" dirty="0"/>
            </a:p>
          </p:txBody>
        </p:sp>
        <p:pic>
          <p:nvPicPr>
            <p:cNvPr id="61" name="Picture 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38200" y="3742677"/>
              <a:ext cx="1209909" cy="1097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2" name="Group 61"/>
            <p:cNvGrpSpPr/>
            <p:nvPr/>
          </p:nvGrpSpPr>
          <p:grpSpPr>
            <a:xfrm>
              <a:off x="77894" y="3767098"/>
              <a:ext cx="1046935" cy="689583"/>
              <a:chOff x="1045881" y="4408274"/>
              <a:chExt cx="1194361" cy="689583"/>
            </a:xfrm>
          </p:grpSpPr>
          <p:pic>
            <p:nvPicPr>
              <p:cNvPr id="83" name="Picture 8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45881" y="4602358"/>
                <a:ext cx="505239" cy="495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4" name="AutoShape 10"/>
              <p:cNvSpPr>
                <a:spLocks noChangeArrowheads="1"/>
              </p:cNvSpPr>
              <p:nvPr/>
            </p:nvSpPr>
            <p:spPr bwMode="auto">
              <a:xfrm>
                <a:off x="1056931" y="4408274"/>
                <a:ext cx="1183311" cy="291769"/>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400" dirty="0" smtClean="0"/>
                  <a:t>Consec</a:t>
                </a:r>
                <a:endParaRPr lang="en-US" sz="1400" dirty="0"/>
              </a:p>
            </p:txBody>
          </p:sp>
        </p:grpSp>
        <p:grpSp>
          <p:nvGrpSpPr>
            <p:cNvPr id="63" name="Group 62"/>
            <p:cNvGrpSpPr/>
            <p:nvPr/>
          </p:nvGrpSpPr>
          <p:grpSpPr>
            <a:xfrm>
              <a:off x="590311" y="4174667"/>
              <a:ext cx="834905" cy="689583"/>
              <a:chOff x="1045881" y="4408274"/>
              <a:chExt cx="834905" cy="689583"/>
            </a:xfrm>
          </p:grpSpPr>
          <p:pic>
            <p:nvPicPr>
              <p:cNvPr id="81" name="Picture 80"/>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45881" y="4602358"/>
                <a:ext cx="505239" cy="495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2" name="AutoShape 10"/>
              <p:cNvSpPr>
                <a:spLocks noChangeArrowheads="1"/>
              </p:cNvSpPr>
              <p:nvPr/>
            </p:nvSpPr>
            <p:spPr bwMode="auto">
              <a:xfrm>
                <a:off x="1056932" y="4408274"/>
                <a:ext cx="823854" cy="291769"/>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400" dirty="0" smtClean="0"/>
                  <a:t>NRPT</a:t>
                </a:r>
                <a:endParaRPr lang="en-US" sz="1400" dirty="0"/>
              </a:p>
            </p:txBody>
          </p:sp>
        </p:grpSp>
        <p:sp>
          <p:nvSpPr>
            <p:cNvPr id="64" name="AutoShape 10"/>
            <p:cNvSpPr>
              <a:spLocks noChangeArrowheads="1"/>
            </p:cNvSpPr>
            <p:nvPr/>
          </p:nvSpPr>
          <p:spPr bwMode="auto">
            <a:xfrm>
              <a:off x="752877" y="4901633"/>
              <a:ext cx="2023687" cy="291769"/>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400" dirty="0" smtClean="0"/>
                <a:t>External clients</a:t>
              </a:r>
              <a:endParaRPr lang="en-US" sz="1400" dirty="0"/>
            </a:p>
          </p:txBody>
        </p:sp>
        <p:pic>
          <p:nvPicPr>
            <p:cNvPr id="65"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285160" y="1237707"/>
              <a:ext cx="1201737" cy="1201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6" name="AutoShape 10"/>
            <p:cNvSpPr>
              <a:spLocks noChangeArrowheads="1"/>
            </p:cNvSpPr>
            <p:nvPr/>
          </p:nvSpPr>
          <p:spPr bwMode="auto">
            <a:xfrm>
              <a:off x="768980" y="1091551"/>
              <a:ext cx="1372579" cy="291769"/>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400" dirty="0" smtClean="0"/>
                <a:t>DNS server</a:t>
              </a:r>
              <a:endParaRPr lang="en-US" sz="1400" dirty="0"/>
            </a:p>
          </p:txBody>
        </p:sp>
        <p:grpSp>
          <p:nvGrpSpPr>
            <p:cNvPr id="67" name="Group 66"/>
            <p:cNvGrpSpPr/>
            <p:nvPr/>
          </p:nvGrpSpPr>
          <p:grpSpPr>
            <a:xfrm>
              <a:off x="5677895" y="3431495"/>
              <a:ext cx="1593938" cy="1273969"/>
              <a:chOff x="5306580" y="2993231"/>
              <a:chExt cx="1593938" cy="1273969"/>
            </a:xfrm>
          </p:grpSpPr>
          <p:pic>
            <p:nvPicPr>
              <p:cNvPr id="79" name="Picture 6"/>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846330" y="3170237"/>
                <a:ext cx="1054188" cy="1096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 name="Picture 7"/>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306580" y="2993231"/>
                <a:ext cx="1146175" cy="1176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68" name="AutoShape 10"/>
            <p:cNvSpPr>
              <a:spLocks noChangeArrowheads="1"/>
            </p:cNvSpPr>
            <p:nvPr/>
          </p:nvSpPr>
          <p:spPr bwMode="auto">
            <a:xfrm>
              <a:off x="5205801" y="4814290"/>
              <a:ext cx="2023687" cy="489418"/>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400" dirty="0" smtClean="0"/>
                <a:t>Internal network resources</a:t>
              </a:r>
              <a:endParaRPr lang="en-US" sz="1400" dirty="0"/>
            </a:p>
          </p:txBody>
        </p:sp>
        <p:grpSp>
          <p:nvGrpSpPr>
            <p:cNvPr id="69" name="Group 68"/>
            <p:cNvGrpSpPr/>
            <p:nvPr/>
          </p:nvGrpSpPr>
          <p:grpSpPr>
            <a:xfrm rot="19368253">
              <a:off x="2040320" y="3359659"/>
              <a:ext cx="1214901" cy="234215"/>
              <a:chOff x="1339174" y="5105390"/>
              <a:chExt cx="3043136" cy="152410"/>
            </a:xfrm>
            <a:solidFill>
              <a:schemeClr val="bg2"/>
            </a:solidFill>
          </p:grpSpPr>
          <p:sp>
            <p:nvSpPr>
              <p:cNvPr id="76" name="Rectangle 75"/>
              <p:cNvSpPr/>
              <p:nvPr/>
            </p:nvSpPr>
            <p:spPr>
              <a:xfrm>
                <a:off x="1371601" y="5105390"/>
                <a:ext cx="2971800" cy="152400"/>
              </a:xfrm>
              <a:prstGeom prst="rect">
                <a:avLst/>
              </a:prstGeom>
              <a:grpFill/>
              <a:ln>
                <a:solidFill>
                  <a:schemeClr val="accent4">
                    <a:lumMod val="50000"/>
                    <a:lumOff val="5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1400" dirty="0" smtClean="0">
                    <a:solidFill>
                      <a:schemeClr val="tx1"/>
                    </a:solidFill>
                  </a:rPr>
                  <a:t>Infrastructure</a:t>
                </a:r>
                <a:endParaRPr lang="en-US" sz="1400" dirty="0">
                  <a:solidFill>
                    <a:schemeClr val="tx1"/>
                  </a:solidFill>
                </a:endParaRPr>
              </a:p>
            </p:txBody>
          </p:sp>
          <p:sp>
            <p:nvSpPr>
              <p:cNvPr id="77" name="Oval 76"/>
              <p:cNvSpPr/>
              <p:nvPr/>
            </p:nvSpPr>
            <p:spPr>
              <a:xfrm>
                <a:off x="1339174" y="5105400"/>
                <a:ext cx="76200" cy="152400"/>
              </a:xfrm>
              <a:prstGeom prst="ellipse">
                <a:avLst/>
              </a:prstGeom>
              <a:grpFill/>
              <a:ln>
                <a:solidFill>
                  <a:schemeClr val="accent4">
                    <a:lumMod val="50000"/>
                    <a:lumOff val="5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600" dirty="0"/>
              </a:p>
            </p:txBody>
          </p:sp>
          <p:sp>
            <p:nvSpPr>
              <p:cNvPr id="78" name="Oval 77"/>
              <p:cNvSpPr/>
              <p:nvPr/>
            </p:nvSpPr>
            <p:spPr>
              <a:xfrm>
                <a:off x="4306110" y="5105400"/>
                <a:ext cx="76200" cy="152400"/>
              </a:xfrm>
              <a:prstGeom prst="ellipse">
                <a:avLst/>
              </a:prstGeom>
              <a:grpFill/>
              <a:ln>
                <a:solidFill>
                  <a:schemeClr val="accent4">
                    <a:lumMod val="50000"/>
                    <a:lumOff val="5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600" dirty="0"/>
              </a:p>
            </p:txBody>
          </p:sp>
        </p:grpSp>
        <p:sp>
          <p:nvSpPr>
            <p:cNvPr id="70" name="Freeform 69"/>
            <p:cNvSpPr/>
            <p:nvPr/>
          </p:nvSpPr>
          <p:spPr>
            <a:xfrm>
              <a:off x="2006930" y="3276600"/>
              <a:ext cx="1498270" cy="1178138"/>
            </a:xfrm>
            <a:custGeom>
              <a:avLst/>
              <a:gdLst>
                <a:gd name="connsiteX0" fmla="*/ 0 w 1193470"/>
                <a:gd name="connsiteY0" fmla="*/ 950026 h 950026"/>
                <a:gd name="connsiteX1" fmla="*/ 1193470 w 1193470"/>
                <a:gd name="connsiteY1" fmla="*/ 0 h 950026"/>
              </a:gdLst>
              <a:ahLst/>
              <a:cxnLst>
                <a:cxn ang="0">
                  <a:pos x="connsiteX0" y="connsiteY0"/>
                </a:cxn>
                <a:cxn ang="0">
                  <a:pos x="connsiteX1" y="connsiteY1"/>
                </a:cxn>
              </a:cxnLst>
              <a:rect l="l" t="t" r="r" b="b"/>
              <a:pathLst>
                <a:path w="1193470" h="950026">
                  <a:moveTo>
                    <a:pt x="0" y="950026"/>
                  </a:moveTo>
                  <a:lnTo>
                    <a:pt x="1193470" y="0"/>
                  </a:lnTo>
                </a:path>
              </a:pathLst>
            </a:custGeom>
            <a:ln>
              <a:solidFill>
                <a:srgbClr val="C00000"/>
              </a:solidFill>
            </a:ln>
          </p:spPr>
          <p:style>
            <a:lnRef idx="2">
              <a:schemeClr val="accent4"/>
            </a:lnRef>
            <a:fillRef idx="0">
              <a:schemeClr val="accent4"/>
            </a:fillRef>
            <a:effectRef idx="1">
              <a:schemeClr val="accent4"/>
            </a:effectRef>
            <a:fontRef idx="minor">
              <a:schemeClr val="tx1"/>
            </a:fontRef>
          </p:style>
          <p:txBody>
            <a:bodyPr vert="horz" wrap="square" lIns="182880" tIns="45720" rIns="18288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600" b="1" i="0" u="none" strike="noStrike" cap="none" normalizeH="0" baseline="0" dirty="0" smtClean="0">
                <a:ln>
                  <a:solidFill>
                    <a:srgbClr val="C00000"/>
                  </a:solidFill>
                </a:ln>
                <a:solidFill>
                  <a:schemeClr val="tx1"/>
                </a:solidFill>
                <a:effectLst/>
                <a:latin typeface="Verdana" pitchFamily="34" charset="0"/>
              </a:endParaRPr>
            </a:p>
          </p:txBody>
        </p:sp>
        <p:grpSp>
          <p:nvGrpSpPr>
            <p:cNvPr id="71" name="Group 70"/>
            <p:cNvGrpSpPr/>
            <p:nvPr/>
          </p:nvGrpSpPr>
          <p:grpSpPr>
            <a:xfrm rot="19368253">
              <a:off x="2065205" y="3796353"/>
              <a:ext cx="1381718" cy="212337"/>
              <a:chOff x="1339174" y="5105400"/>
              <a:chExt cx="3043136" cy="152400"/>
            </a:xfrm>
            <a:solidFill>
              <a:schemeClr val="bg2"/>
            </a:solidFill>
          </p:grpSpPr>
          <p:sp>
            <p:nvSpPr>
              <p:cNvPr id="73" name="Rectangle 72"/>
              <p:cNvSpPr/>
              <p:nvPr/>
            </p:nvSpPr>
            <p:spPr>
              <a:xfrm>
                <a:off x="1371600" y="5105400"/>
                <a:ext cx="2971800" cy="152400"/>
              </a:xfrm>
              <a:prstGeom prst="rect">
                <a:avLst/>
              </a:prstGeom>
              <a:grpFill/>
              <a:ln>
                <a:solidFill>
                  <a:schemeClr val="accent4">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Intranet</a:t>
                </a:r>
                <a:endParaRPr lang="en-US" sz="1400" dirty="0">
                  <a:solidFill>
                    <a:schemeClr val="tx1"/>
                  </a:solidFill>
                </a:endParaRPr>
              </a:p>
            </p:txBody>
          </p:sp>
          <p:sp>
            <p:nvSpPr>
              <p:cNvPr id="74" name="Oval 73"/>
              <p:cNvSpPr/>
              <p:nvPr/>
            </p:nvSpPr>
            <p:spPr>
              <a:xfrm>
                <a:off x="1339174" y="5105400"/>
                <a:ext cx="76200" cy="152400"/>
              </a:xfrm>
              <a:prstGeom prst="ellipse">
                <a:avLst/>
              </a:prstGeom>
              <a:grpFill/>
              <a:ln>
                <a:solidFill>
                  <a:schemeClr val="accent4">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75" name="Oval 74"/>
              <p:cNvSpPr/>
              <p:nvPr/>
            </p:nvSpPr>
            <p:spPr>
              <a:xfrm>
                <a:off x="4306110" y="5105400"/>
                <a:ext cx="76200" cy="152400"/>
              </a:xfrm>
              <a:prstGeom prst="ellipse">
                <a:avLst/>
              </a:prstGeom>
              <a:grpFill/>
              <a:ln>
                <a:solidFill>
                  <a:schemeClr val="accent4">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grpSp>
        <p:cxnSp>
          <p:nvCxnSpPr>
            <p:cNvPr id="72" name="Straight Connector 71"/>
            <p:cNvCxnSpPr/>
            <p:nvPr/>
          </p:nvCxnSpPr>
          <p:spPr bwMode="auto">
            <a:xfrm>
              <a:off x="4038600" y="3109332"/>
              <a:ext cx="1639295" cy="910331"/>
            </a:xfrm>
            <a:prstGeom prst="line">
              <a:avLst/>
            </a:prstGeom>
            <a:ln>
              <a:headEnd type="none" w="med" len="med"/>
              <a:tailEnd type="none" w="med" len="med"/>
            </a:ln>
          </p:spPr>
          <p:style>
            <a:lnRef idx="2">
              <a:schemeClr val="accent4"/>
            </a:lnRef>
            <a:fillRef idx="0">
              <a:schemeClr val="accent4"/>
            </a:fillRef>
            <a:effectRef idx="1">
              <a:schemeClr val="accent4"/>
            </a:effectRef>
            <a:fontRef idx="minor">
              <a:schemeClr val="tx1"/>
            </a:fontRef>
          </p:style>
        </p:cxnSp>
      </p:grpSp>
      <p:grpSp>
        <p:nvGrpSpPr>
          <p:cNvPr id="161" name="Group 160"/>
          <p:cNvGrpSpPr/>
          <p:nvPr/>
        </p:nvGrpSpPr>
        <p:grpSpPr>
          <a:xfrm>
            <a:off x="-1293" y="734851"/>
            <a:ext cx="9144000" cy="5495405"/>
            <a:chOff x="0" y="752995"/>
            <a:chExt cx="9144000" cy="5495405"/>
          </a:xfrm>
        </p:grpSpPr>
        <p:sp>
          <p:nvSpPr>
            <p:cNvPr id="162" name="Rectangle 161"/>
            <p:cNvSpPr/>
            <p:nvPr/>
          </p:nvSpPr>
          <p:spPr bwMode="auto">
            <a:xfrm>
              <a:off x="0" y="752995"/>
              <a:ext cx="9144000" cy="5495405"/>
            </a:xfrm>
            <a:prstGeom prst="rect">
              <a:avLst/>
            </a:prstGeom>
            <a:solidFill>
              <a:schemeClr val="accent1"/>
            </a:solidFill>
            <a:ln w="9525" cap="flat" cmpd="sng" algn="ctr">
              <a:noFill/>
              <a:prstDash val="solid"/>
              <a:round/>
              <a:headEnd type="none" w="med" len="med"/>
              <a:tailEnd type="none" w="med" len="med"/>
            </a:ln>
            <a:effectLst/>
          </p:spPr>
          <p:txBody>
            <a:bodyPr vert="horz" wrap="square" lIns="182880" tIns="45720" rIns="18288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600" b="1" i="0" u="none" strike="noStrike" cap="none" normalizeH="0" baseline="0" dirty="0" smtClean="0">
                <a:ln>
                  <a:noFill/>
                </a:ln>
                <a:solidFill>
                  <a:schemeClr val="tx1"/>
                </a:solidFill>
                <a:effectLst/>
                <a:latin typeface="Verdana" pitchFamily="34" charset="0"/>
              </a:endParaRPr>
            </a:p>
          </p:txBody>
        </p:sp>
        <p:grpSp>
          <p:nvGrpSpPr>
            <p:cNvPr id="163" name="Group 162"/>
            <p:cNvGrpSpPr/>
            <p:nvPr/>
          </p:nvGrpSpPr>
          <p:grpSpPr>
            <a:xfrm>
              <a:off x="77894" y="843384"/>
              <a:ext cx="8824441" cy="5252616"/>
              <a:chOff x="77894" y="843384"/>
              <a:chExt cx="8824441" cy="5252616"/>
            </a:xfrm>
          </p:grpSpPr>
          <p:pic>
            <p:nvPicPr>
              <p:cNvPr id="16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0600" y="2127097"/>
                <a:ext cx="1785964" cy="17859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5"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76799" y="1063588"/>
                <a:ext cx="4024601" cy="5032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6"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40010" y="2622852"/>
                <a:ext cx="1069975" cy="12499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7" name="Picture 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96200" y="1510145"/>
                <a:ext cx="1201737" cy="1201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8" name="AutoShape 10"/>
              <p:cNvSpPr>
                <a:spLocks noChangeArrowheads="1"/>
              </p:cNvSpPr>
              <p:nvPr/>
            </p:nvSpPr>
            <p:spPr bwMode="auto">
              <a:xfrm>
                <a:off x="4192724" y="2218204"/>
                <a:ext cx="1485172" cy="489418"/>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400" dirty="0" smtClean="0"/>
                  <a:t>DirectAccess  Server</a:t>
                </a:r>
                <a:endParaRPr lang="en-US" sz="1400" dirty="0"/>
              </a:p>
            </p:txBody>
          </p:sp>
          <p:sp>
            <p:nvSpPr>
              <p:cNvPr id="169" name="AutoShape 10"/>
              <p:cNvSpPr>
                <a:spLocks noChangeArrowheads="1"/>
              </p:cNvSpPr>
              <p:nvPr/>
            </p:nvSpPr>
            <p:spPr bwMode="auto">
              <a:xfrm>
                <a:off x="7253903" y="843384"/>
                <a:ext cx="1648432" cy="774912"/>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400" dirty="0" smtClean="0"/>
                  <a:t>AD DS domain controller</a:t>
                </a:r>
              </a:p>
              <a:p>
                <a:pPr algn="l">
                  <a:lnSpc>
                    <a:spcPct val="90000"/>
                  </a:lnSpc>
                  <a:spcBef>
                    <a:spcPct val="40000"/>
                  </a:spcBef>
                  <a:defRPr/>
                </a:pPr>
                <a:r>
                  <a:rPr lang="en-US" sz="1400" dirty="0" smtClean="0"/>
                  <a:t>DNS server</a:t>
                </a:r>
                <a:endParaRPr lang="en-US" sz="1400" dirty="0"/>
              </a:p>
            </p:txBody>
          </p:sp>
          <p:pic>
            <p:nvPicPr>
              <p:cNvPr id="170" name="Picture 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38200" y="3742677"/>
                <a:ext cx="1209909" cy="1097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71" name="Group 170"/>
              <p:cNvGrpSpPr/>
              <p:nvPr/>
            </p:nvGrpSpPr>
            <p:grpSpPr>
              <a:xfrm>
                <a:off x="77894" y="3767098"/>
                <a:ext cx="1046935" cy="689583"/>
                <a:chOff x="1045881" y="4408274"/>
                <a:chExt cx="1194361" cy="689583"/>
              </a:xfrm>
            </p:grpSpPr>
            <p:pic>
              <p:nvPicPr>
                <p:cNvPr id="194" name="Picture 19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45881" y="4602358"/>
                  <a:ext cx="505239" cy="495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5" name="AutoShape 10"/>
                <p:cNvSpPr>
                  <a:spLocks noChangeArrowheads="1"/>
                </p:cNvSpPr>
                <p:nvPr/>
              </p:nvSpPr>
              <p:spPr bwMode="auto">
                <a:xfrm>
                  <a:off x="1056931" y="4408274"/>
                  <a:ext cx="1183311" cy="291769"/>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400" dirty="0" smtClean="0"/>
                    <a:t>Consec</a:t>
                  </a:r>
                  <a:endParaRPr lang="en-US" sz="1400" dirty="0"/>
                </a:p>
              </p:txBody>
            </p:sp>
          </p:grpSp>
          <p:grpSp>
            <p:nvGrpSpPr>
              <p:cNvPr id="172" name="Group 171"/>
              <p:cNvGrpSpPr/>
              <p:nvPr/>
            </p:nvGrpSpPr>
            <p:grpSpPr>
              <a:xfrm>
                <a:off x="590311" y="4174667"/>
                <a:ext cx="834905" cy="689583"/>
                <a:chOff x="1045881" y="4408274"/>
                <a:chExt cx="834905" cy="689583"/>
              </a:xfrm>
            </p:grpSpPr>
            <p:pic>
              <p:nvPicPr>
                <p:cNvPr id="192" name="Picture 191"/>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45881" y="4602358"/>
                  <a:ext cx="505239" cy="495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3" name="AutoShape 10"/>
                <p:cNvSpPr>
                  <a:spLocks noChangeArrowheads="1"/>
                </p:cNvSpPr>
                <p:nvPr/>
              </p:nvSpPr>
              <p:spPr bwMode="auto">
                <a:xfrm>
                  <a:off x="1056932" y="4408274"/>
                  <a:ext cx="823854" cy="291769"/>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400" dirty="0" smtClean="0"/>
                    <a:t>NRPT</a:t>
                  </a:r>
                  <a:endParaRPr lang="en-US" sz="1400" dirty="0"/>
                </a:p>
              </p:txBody>
            </p:sp>
          </p:grpSp>
          <p:sp>
            <p:nvSpPr>
              <p:cNvPr id="173" name="AutoShape 10"/>
              <p:cNvSpPr>
                <a:spLocks noChangeArrowheads="1"/>
              </p:cNvSpPr>
              <p:nvPr/>
            </p:nvSpPr>
            <p:spPr bwMode="auto">
              <a:xfrm>
                <a:off x="752877" y="4928551"/>
                <a:ext cx="1130705" cy="489418"/>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400" dirty="0" smtClean="0"/>
                  <a:t>External clients</a:t>
                </a:r>
                <a:endParaRPr lang="en-US" sz="1400" dirty="0"/>
              </a:p>
            </p:txBody>
          </p:sp>
          <p:pic>
            <p:nvPicPr>
              <p:cNvPr id="174"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403174" y="1849049"/>
                <a:ext cx="1201737" cy="1201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5" name="AutoShape 10"/>
              <p:cNvSpPr>
                <a:spLocks noChangeArrowheads="1"/>
              </p:cNvSpPr>
              <p:nvPr/>
            </p:nvSpPr>
            <p:spPr bwMode="auto">
              <a:xfrm>
                <a:off x="2403174" y="1702893"/>
                <a:ext cx="1321958" cy="291769"/>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400" dirty="0" smtClean="0"/>
                  <a:t>DNS server</a:t>
                </a:r>
                <a:endParaRPr lang="en-US" sz="1400" dirty="0"/>
              </a:p>
            </p:txBody>
          </p:sp>
          <p:grpSp>
            <p:nvGrpSpPr>
              <p:cNvPr id="176" name="Group 175"/>
              <p:cNvGrpSpPr/>
              <p:nvPr/>
            </p:nvGrpSpPr>
            <p:grpSpPr>
              <a:xfrm>
                <a:off x="6679273" y="3727829"/>
                <a:ext cx="1593938" cy="1273969"/>
                <a:chOff x="5306580" y="2993231"/>
                <a:chExt cx="1593938" cy="1273969"/>
              </a:xfrm>
            </p:grpSpPr>
            <p:pic>
              <p:nvPicPr>
                <p:cNvPr id="190" name="Picture 6"/>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846330" y="3170237"/>
                  <a:ext cx="1054188" cy="1096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1" name="Picture 7"/>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306580" y="2993231"/>
                  <a:ext cx="1146175" cy="1176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77" name="AutoShape 10"/>
              <p:cNvSpPr>
                <a:spLocks noChangeArrowheads="1"/>
              </p:cNvSpPr>
              <p:nvPr/>
            </p:nvSpPr>
            <p:spPr bwMode="auto">
              <a:xfrm>
                <a:off x="6207179" y="5110624"/>
                <a:ext cx="2023687" cy="489418"/>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400" dirty="0" smtClean="0"/>
                  <a:t>Internal network resources</a:t>
                </a:r>
                <a:endParaRPr lang="en-US" sz="1400" dirty="0"/>
              </a:p>
            </p:txBody>
          </p:sp>
          <p:pic>
            <p:nvPicPr>
              <p:cNvPr id="178" name="Picture 12"/>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24050" y="1572738"/>
                <a:ext cx="1143000" cy="11779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9" name="AutoShape 10"/>
              <p:cNvSpPr>
                <a:spLocks noChangeArrowheads="1"/>
              </p:cNvSpPr>
              <p:nvPr/>
            </p:nvSpPr>
            <p:spPr bwMode="auto">
              <a:xfrm>
                <a:off x="97732" y="1172417"/>
                <a:ext cx="1187428" cy="489418"/>
              </a:xfrm>
              <a:prstGeom prst="roundRect">
                <a:avLst>
                  <a:gd name="adj" fmla="val 4167"/>
                </a:avLst>
              </a:prstGeom>
              <a:solidFill>
                <a:schemeClr val="accent1"/>
              </a:solidFill>
              <a:ln w="9525" algn="ctr">
                <a:solidFill>
                  <a:srgbClr val="4D4D4D"/>
                </a:solidFill>
                <a:round/>
                <a:headEnd/>
                <a:tailEnd/>
              </a:ln>
              <a:effectLst>
                <a:outerShdw dist="35921" dir="2700000" algn="ctr" rotWithShape="0">
                  <a:srgbClr val="AFAFAF"/>
                </a:outerShdw>
              </a:effectLst>
            </p:spPr>
            <p:txBody>
              <a:bodyPr wrap="square" anchor="ctr">
                <a:spAutoFit/>
              </a:bodyPr>
              <a:lstStyle/>
              <a:p>
                <a:pPr algn="l">
                  <a:lnSpc>
                    <a:spcPct val="90000"/>
                  </a:lnSpc>
                  <a:spcBef>
                    <a:spcPct val="40000"/>
                  </a:spcBef>
                  <a:defRPr/>
                </a:pPr>
                <a:r>
                  <a:rPr lang="en-US" sz="1400" dirty="0" smtClean="0"/>
                  <a:t>Internet </a:t>
                </a:r>
                <a:br>
                  <a:rPr lang="en-US" sz="1400" dirty="0" smtClean="0"/>
                </a:br>
                <a:r>
                  <a:rPr lang="en-US" sz="1400" dirty="0" smtClean="0"/>
                  <a:t>websites</a:t>
                </a:r>
                <a:endParaRPr lang="en-US" sz="1400" dirty="0"/>
              </a:p>
            </p:txBody>
          </p:sp>
          <p:cxnSp>
            <p:nvCxnSpPr>
              <p:cNvPr id="180" name="Straight Arrow Connector 179"/>
              <p:cNvCxnSpPr/>
              <p:nvPr/>
            </p:nvCxnSpPr>
            <p:spPr bwMode="auto">
              <a:xfrm>
                <a:off x="1295400" y="2622852"/>
                <a:ext cx="278140" cy="1098047"/>
              </a:xfrm>
              <a:prstGeom prst="straightConnector1">
                <a:avLst/>
              </a:prstGeom>
              <a:ln>
                <a:headEnd type="arrow" w="med" len="med"/>
                <a:tailEnd type="arrow" w="med" len="med"/>
              </a:ln>
            </p:spPr>
            <p:style>
              <a:lnRef idx="2">
                <a:schemeClr val="accent4"/>
              </a:lnRef>
              <a:fillRef idx="0">
                <a:schemeClr val="accent4"/>
              </a:fillRef>
              <a:effectRef idx="1">
                <a:schemeClr val="accent4"/>
              </a:effectRef>
              <a:fontRef idx="minor">
                <a:schemeClr val="tx1"/>
              </a:fontRef>
            </p:style>
          </p:cxnSp>
          <p:cxnSp>
            <p:nvCxnSpPr>
              <p:cNvPr id="181" name="Straight Arrow Connector 180"/>
              <p:cNvCxnSpPr/>
              <p:nvPr/>
            </p:nvCxnSpPr>
            <p:spPr bwMode="auto">
              <a:xfrm flipH="1">
                <a:off x="2010221" y="3020079"/>
                <a:ext cx="580579" cy="770600"/>
              </a:xfrm>
              <a:prstGeom prst="straightConnector1">
                <a:avLst/>
              </a:prstGeom>
              <a:ln>
                <a:headEnd type="arrow" w="med" len="med"/>
                <a:tailEnd type="arrow" w="med" len="med"/>
              </a:ln>
            </p:spPr>
            <p:style>
              <a:lnRef idx="2">
                <a:schemeClr val="accent4"/>
              </a:lnRef>
              <a:fillRef idx="0">
                <a:schemeClr val="accent4"/>
              </a:fillRef>
              <a:effectRef idx="1">
                <a:schemeClr val="accent4"/>
              </a:effectRef>
              <a:fontRef idx="minor">
                <a:schemeClr val="tx1"/>
              </a:fontRef>
            </p:style>
          </p:cxnSp>
          <p:grpSp>
            <p:nvGrpSpPr>
              <p:cNvPr id="182" name="Group 181"/>
              <p:cNvGrpSpPr/>
              <p:nvPr/>
            </p:nvGrpSpPr>
            <p:grpSpPr>
              <a:xfrm rot="20380169">
                <a:off x="2045234" y="3506134"/>
                <a:ext cx="2539116" cy="234199"/>
                <a:chOff x="1339174" y="5105400"/>
                <a:chExt cx="3043136" cy="152400"/>
              </a:xfrm>
              <a:solidFill>
                <a:schemeClr val="bg2"/>
              </a:solidFill>
            </p:grpSpPr>
            <p:sp>
              <p:nvSpPr>
                <p:cNvPr id="187" name="Rectangle 186"/>
                <p:cNvSpPr/>
                <p:nvPr/>
              </p:nvSpPr>
              <p:spPr>
                <a:xfrm>
                  <a:off x="1371600" y="5105400"/>
                  <a:ext cx="2971800" cy="152400"/>
                </a:xfrm>
                <a:prstGeom prst="rect">
                  <a:avLst/>
                </a:prstGeom>
                <a:grpFill/>
                <a:ln>
                  <a:solidFill>
                    <a:schemeClr val="accent4">
                      <a:lumMod val="50000"/>
                      <a:lumOff val="5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1400" dirty="0" smtClean="0">
                      <a:solidFill>
                        <a:schemeClr val="tx1"/>
                      </a:solidFill>
                    </a:rPr>
                    <a:t>Infrastructure</a:t>
                  </a:r>
                  <a:endParaRPr lang="en-US" sz="1400" dirty="0">
                    <a:solidFill>
                      <a:schemeClr val="tx1"/>
                    </a:solidFill>
                  </a:endParaRPr>
                </a:p>
              </p:txBody>
            </p:sp>
            <p:sp>
              <p:nvSpPr>
                <p:cNvPr id="188" name="Oval 187"/>
                <p:cNvSpPr/>
                <p:nvPr/>
              </p:nvSpPr>
              <p:spPr>
                <a:xfrm>
                  <a:off x="1339174" y="5105400"/>
                  <a:ext cx="76200" cy="152400"/>
                </a:xfrm>
                <a:prstGeom prst="ellipse">
                  <a:avLst/>
                </a:prstGeom>
                <a:grpFill/>
                <a:ln>
                  <a:solidFill>
                    <a:schemeClr val="accent4">
                      <a:lumMod val="50000"/>
                      <a:lumOff val="5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600" dirty="0"/>
                </a:p>
              </p:txBody>
            </p:sp>
            <p:sp>
              <p:nvSpPr>
                <p:cNvPr id="189" name="Oval 188"/>
                <p:cNvSpPr/>
                <p:nvPr/>
              </p:nvSpPr>
              <p:spPr>
                <a:xfrm>
                  <a:off x="4306110" y="5105400"/>
                  <a:ext cx="76200" cy="152400"/>
                </a:xfrm>
                <a:prstGeom prst="ellipse">
                  <a:avLst/>
                </a:prstGeom>
                <a:grpFill/>
                <a:ln>
                  <a:solidFill>
                    <a:schemeClr val="accent4">
                      <a:lumMod val="50000"/>
                      <a:lumOff val="5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600" dirty="0"/>
                </a:p>
              </p:txBody>
            </p:sp>
          </p:grpSp>
          <p:grpSp>
            <p:nvGrpSpPr>
              <p:cNvPr id="183" name="Group 182"/>
              <p:cNvGrpSpPr/>
              <p:nvPr/>
            </p:nvGrpSpPr>
            <p:grpSpPr>
              <a:xfrm rot="20447723">
                <a:off x="2135326" y="3947109"/>
                <a:ext cx="2479265" cy="212337"/>
                <a:chOff x="1339174" y="5105400"/>
                <a:chExt cx="3043136" cy="152400"/>
              </a:xfrm>
              <a:solidFill>
                <a:schemeClr val="bg2"/>
              </a:solidFill>
            </p:grpSpPr>
            <p:sp>
              <p:nvSpPr>
                <p:cNvPr id="184" name="Rectangle 183"/>
                <p:cNvSpPr/>
                <p:nvPr/>
              </p:nvSpPr>
              <p:spPr>
                <a:xfrm>
                  <a:off x="1371600" y="5105400"/>
                  <a:ext cx="2971800" cy="152400"/>
                </a:xfrm>
                <a:prstGeom prst="rect">
                  <a:avLst/>
                </a:prstGeom>
                <a:grpFill/>
                <a:ln>
                  <a:solidFill>
                    <a:schemeClr val="accent4">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Intranet</a:t>
                  </a:r>
                  <a:endParaRPr lang="en-US" sz="1400" dirty="0">
                    <a:solidFill>
                      <a:schemeClr val="tx1"/>
                    </a:solidFill>
                  </a:endParaRPr>
                </a:p>
              </p:txBody>
            </p:sp>
            <p:sp>
              <p:nvSpPr>
                <p:cNvPr id="185" name="Oval 184"/>
                <p:cNvSpPr/>
                <p:nvPr/>
              </p:nvSpPr>
              <p:spPr>
                <a:xfrm>
                  <a:off x="1339174" y="5105400"/>
                  <a:ext cx="76200" cy="152400"/>
                </a:xfrm>
                <a:prstGeom prst="ellipse">
                  <a:avLst/>
                </a:prstGeom>
                <a:grpFill/>
                <a:ln>
                  <a:solidFill>
                    <a:schemeClr val="accent4">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186" name="Oval 185"/>
                <p:cNvSpPr/>
                <p:nvPr/>
              </p:nvSpPr>
              <p:spPr>
                <a:xfrm>
                  <a:off x="4306110" y="5105400"/>
                  <a:ext cx="76200" cy="152400"/>
                </a:xfrm>
                <a:prstGeom prst="ellipse">
                  <a:avLst/>
                </a:prstGeom>
                <a:grpFill/>
                <a:ln>
                  <a:solidFill>
                    <a:schemeClr val="accent4">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grpSp>
        </p:grpSp>
      </p:grpSp>
      <p:grpSp>
        <p:nvGrpSpPr>
          <p:cNvPr id="196" name="Group 33"/>
          <p:cNvGrpSpPr>
            <a:grpSpLocks/>
          </p:cNvGrpSpPr>
          <p:nvPr/>
        </p:nvGrpSpPr>
        <p:grpSpPr bwMode="auto">
          <a:xfrm>
            <a:off x="8035925" y="6265863"/>
            <a:ext cx="914400" cy="425450"/>
            <a:chOff x="384" y="3024"/>
            <a:chExt cx="720" cy="336"/>
          </a:xfrm>
        </p:grpSpPr>
        <p:sp>
          <p:nvSpPr>
            <p:cNvPr id="197" name="Oval 34"/>
            <p:cNvSpPr>
              <a:spLocks noChangeArrowheads="1"/>
            </p:cNvSpPr>
            <p:nvPr/>
          </p:nvSpPr>
          <p:spPr bwMode="auto">
            <a:xfrm>
              <a:off x="384" y="3024"/>
              <a:ext cx="720" cy="336"/>
            </a:xfrm>
            <a:prstGeom prst="ellipse">
              <a:avLst/>
            </a:prstGeom>
            <a:gradFill rotWithShape="0">
              <a:gsLst>
                <a:gs pos="0">
                  <a:srgbClr val="666699"/>
                </a:gs>
                <a:gs pos="100000">
                  <a:srgbClr val="99CCFF"/>
                </a:gs>
              </a:gsLst>
              <a:lin ang="5400000" scaled="1"/>
            </a:gradFill>
            <a:ln w="9525" algn="ctr">
              <a:noFill/>
              <a:round/>
              <a:headEnd/>
              <a:tailEnd/>
            </a:ln>
            <a:effectLst>
              <a:outerShdw dist="17961" dir="2700000" algn="ctr" rotWithShape="0">
                <a:srgbClr val="969696"/>
              </a:outerShdw>
            </a:effectLst>
          </p:spPr>
          <p:txBody>
            <a:bodyPr wrap="none" anchor="ctr"/>
            <a:lstStyle/>
            <a:p>
              <a:pPr>
                <a:defRPr/>
              </a:pPr>
              <a:endParaRPr lang="en-US" dirty="0"/>
            </a:p>
          </p:txBody>
        </p:sp>
        <p:grpSp>
          <p:nvGrpSpPr>
            <p:cNvPr id="198" name="Group 35"/>
            <p:cNvGrpSpPr>
              <a:grpSpLocks/>
            </p:cNvGrpSpPr>
            <p:nvPr/>
          </p:nvGrpSpPr>
          <p:grpSpPr bwMode="auto">
            <a:xfrm>
              <a:off x="480" y="3096"/>
              <a:ext cx="240" cy="192"/>
              <a:chOff x="480" y="3096"/>
              <a:chExt cx="240" cy="192"/>
            </a:xfrm>
          </p:grpSpPr>
          <p:sp>
            <p:nvSpPr>
              <p:cNvPr id="199" name="Oval 36"/>
              <p:cNvSpPr>
                <a:spLocks noChangeArrowheads="1"/>
              </p:cNvSpPr>
              <p:nvPr/>
            </p:nvSpPr>
            <p:spPr bwMode="auto">
              <a:xfrm>
                <a:off x="480" y="3096"/>
                <a:ext cx="240" cy="192"/>
              </a:xfrm>
              <a:prstGeom prst="ellipse">
                <a:avLst/>
              </a:prstGeom>
              <a:gradFill rotWithShape="0">
                <a:gsLst>
                  <a:gs pos="0">
                    <a:srgbClr val="666699"/>
                  </a:gs>
                  <a:gs pos="100000">
                    <a:srgbClr val="99CCFF"/>
                  </a:gs>
                </a:gsLst>
                <a:lin ang="189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en-US" dirty="0"/>
              </a:p>
            </p:txBody>
          </p:sp>
          <p:sp>
            <p:nvSpPr>
              <p:cNvPr id="200" name="Freeform 37"/>
              <p:cNvSpPr>
                <a:spLocks/>
              </p:cNvSpPr>
              <p:nvPr/>
            </p:nvSpPr>
            <p:spPr bwMode="auto">
              <a:xfrm>
                <a:off x="539" y="3123"/>
                <a:ext cx="139" cy="133"/>
              </a:xfrm>
              <a:custGeom>
                <a:avLst/>
                <a:gdLst/>
                <a:ahLst/>
                <a:cxnLst>
                  <a:cxn ang="0">
                    <a:pos x="0" y="0"/>
                  </a:cxn>
                  <a:cxn ang="0">
                    <a:pos x="0" y="576"/>
                  </a:cxn>
                  <a:cxn ang="0">
                    <a:pos x="432" y="288"/>
                  </a:cxn>
                  <a:cxn ang="0">
                    <a:pos x="0" y="0"/>
                  </a:cxn>
                </a:cxnLst>
                <a:rect l="0" t="0" r="r" b="b"/>
                <a:pathLst>
                  <a:path w="432" h="576">
                    <a:moveTo>
                      <a:pt x="0" y="0"/>
                    </a:moveTo>
                    <a:cubicBezTo>
                      <a:pt x="0" y="0"/>
                      <a:pt x="91" y="226"/>
                      <a:pt x="0" y="576"/>
                    </a:cubicBezTo>
                    <a:cubicBezTo>
                      <a:pt x="216" y="432"/>
                      <a:pt x="432" y="288"/>
                      <a:pt x="432" y="288"/>
                    </a:cubicBezTo>
                    <a:lnTo>
                      <a:pt x="0" y="0"/>
                    </a:lnTo>
                    <a:close/>
                  </a:path>
                </a:pathLst>
              </a:custGeom>
              <a:gradFill rotWithShape="1">
                <a:gsLst>
                  <a:gs pos="0">
                    <a:srgbClr val="FFFFCC"/>
                  </a:gs>
                  <a:gs pos="100000">
                    <a:srgbClr val="FFCC66"/>
                  </a:gs>
                </a:gsLst>
                <a:lin ang="18900000" scaled="1"/>
              </a:gradFill>
              <a:ln w="9525" cap="flat" cmpd="sng">
                <a:solidFill>
                  <a:srgbClr val="666699"/>
                </a:solidFill>
                <a:prstDash val="solid"/>
                <a:round/>
                <a:headEnd type="none" w="med" len="med"/>
                <a:tailEnd type="none" w="med" len="med"/>
              </a:ln>
              <a:effectLst>
                <a:outerShdw dist="17961" dir="8100000" algn="ctr" rotWithShape="0">
                  <a:schemeClr val="tx1"/>
                </a:outerShdw>
              </a:effectLst>
            </p:spPr>
            <p:txBody>
              <a:bodyPr wrap="none" anchor="ctr"/>
              <a:lstStyle/>
              <a:p>
                <a:pPr>
                  <a:defRPr/>
                </a:pPr>
                <a:endParaRPr lang="en-US" dirty="0"/>
              </a:p>
            </p:txBody>
          </p:sp>
        </p:grpSp>
      </p:grpSp>
      <p:grpSp>
        <p:nvGrpSpPr>
          <p:cNvPr id="201" name="Group 38"/>
          <p:cNvGrpSpPr>
            <a:grpSpLocks/>
          </p:cNvGrpSpPr>
          <p:nvPr/>
        </p:nvGrpSpPr>
        <p:grpSpPr bwMode="auto">
          <a:xfrm>
            <a:off x="8523288" y="6356350"/>
            <a:ext cx="304800" cy="244475"/>
            <a:chOff x="768" y="3096"/>
            <a:chExt cx="240" cy="192"/>
          </a:xfrm>
        </p:grpSpPr>
        <p:sp>
          <p:nvSpPr>
            <p:cNvPr id="202" name="Oval 39"/>
            <p:cNvSpPr>
              <a:spLocks noChangeArrowheads="1"/>
            </p:cNvSpPr>
            <p:nvPr/>
          </p:nvSpPr>
          <p:spPr bwMode="auto">
            <a:xfrm>
              <a:off x="768" y="3096"/>
              <a:ext cx="240" cy="192"/>
            </a:xfrm>
            <a:prstGeom prst="ellipse">
              <a:avLst/>
            </a:prstGeom>
            <a:gradFill rotWithShape="0">
              <a:gsLst>
                <a:gs pos="0">
                  <a:srgbClr val="666699"/>
                </a:gs>
                <a:gs pos="100000">
                  <a:srgbClr val="99CCFF"/>
                </a:gs>
              </a:gsLst>
              <a:lin ang="189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en-US" dirty="0"/>
            </a:p>
          </p:txBody>
        </p:sp>
        <p:sp>
          <p:nvSpPr>
            <p:cNvPr id="203" name="Rectangle 40"/>
            <p:cNvSpPr>
              <a:spLocks noChangeArrowheads="1"/>
            </p:cNvSpPr>
            <p:nvPr/>
          </p:nvSpPr>
          <p:spPr bwMode="auto">
            <a:xfrm>
              <a:off x="841" y="3145"/>
              <a:ext cx="95" cy="96"/>
            </a:xfrm>
            <a:prstGeom prst="rect">
              <a:avLst/>
            </a:prstGeom>
            <a:gradFill rotWithShape="1">
              <a:gsLst>
                <a:gs pos="0">
                  <a:srgbClr val="FFFFCC"/>
                </a:gs>
                <a:gs pos="100000">
                  <a:srgbClr val="FFCC66"/>
                </a:gs>
              </a:gsLst>
              <a:lin ang="18900000" scaled="1"/>
            </a:gradFill>
            <a:ln w="9525" algn="ctr">
              <a:solidFill>
                <a:srgbClr val="666699"/>
              </a:solidFill>
              <a:miter lim="800000"/>
              <a:headEnd/>
              <a:tailEnd/>
            </a:ln>
            <a:effectLst>
              <a:outerShdw dist="17961" dir="8100000" algn="ctr" rotWithShape="0">
                <a:schemeClr val="tx1"/>
              </a:outerShdw>
            </a:effectLst>
          </p:spPr>
          <p:txBody>
            <a:bodyPr wrap="none" anchor="ctr"/>
            <a:lstStyle/>
            <a:p>
              <a:pPr>
                <a:defRPr/>
              </a:pPr>
              <a:endParaRPr lang="en-US" dirty="0"/>
            </a:p>
          </p:txBody>
        </p:sp>
      </p:grpSp>
    </p:spTree>
    <p:extLst>
      <p:ext uri="{BB962C8B-B14F-4D97-AF65-F5344CB8AC3E}">
        <p14:creationId xmlns:p14="http://schemas.microsoft.com/office/powerpoint/2010/main" val="2617770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26"/>
                                        </p:tgtEl>
                                      </p:cBhvr>
                                    </p:animEffect>
                                    <p:set>
                                      <p:cBhvr>
                                        <p:cTn id="15" dur="1" fill="hold">
                                          <p:stCondLst>
                                            <p:cond delay="499"/>
                                          </p:stCondLst>
                                        </p:cTn>
                                        <p:tgtEl>
                                          <p:spTgt spid="26"/>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54"/>
                                        </p:tgtEl>
                                        <p:attrNameLst>
                                          <p:attrName>style.visibility</p:attrName>
                                        </p:attrNameLst>
                                      </p:cBhvr>
                                      <p:to>
                                        <p:strVal val="visible"/>
                                      </p:to>
                                    </p:set>
                                    <p:animEffect transition="in" filter="fade">
                                      <p:cBhvr>
                                        <p:cTn id="18" dur="500"/>
                                        <p:tgtEl>
                                          <p:spTgt spid="5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54"/>
                                        </p:tgtEl>
                                      </p:cBhvr>
                                    </p:animEffect>
                                    <p:set>
                                      <p:cBhvr>
                                        <p:cTn id="23" dur="1" fill="hold">
                                          <p:stCondLst>
                                            <p:cond delay="499"/>
                                          </p:stCondLst>
                                        </p:cTn>
                                        <p:tgtEl>
                                          <p:spTgt spid="54"/>
                                        </p:tgtEl>
                                        <p:attrNameLst>
                                          <p:attrName>style.visibility</p:attrName>
                                        </p:attrNameLst>
                                      </p:cBhvr>
                                      <p:to>
                                        <p:strVal val="hidden"/>
                                      </p:to>
                                    </p:set>
                                  </p:childTnLst>
                                </p:cTn>
                              </p:par>
                              <p:par>
                                <p:cTn id="24" presetID="10" presetClass="entr" presetSubtype="0" fill="hold" nodeType="withEffect">
                                  <p:stCondLst>
                                    <p:cond delay="0"/>
                                  </p:stCondLst>
                                  <p:childTnLst>
                                    <p:set>
                                      <p:cBhvr>
                                        <p:cTn id="25" dur="1" fill="hold">
                                          <p:stCondLst>
                                            <p:cond delay="0"/>
                                          </p:stCondLst>
                                        </p:cTn>
                                        <p:tgtEl>
                                          <p:spTgt spid="161"/>
                                        </p:tgtEl>
                                        <p:attrNameLst>
                                          <p:attrName>style.visibility</p:attrName>
                                        </p:attrNameLst>
                                      </p:cBhvr>
                                      <p:to>
                                        <p:strVal val="visible"/>
                                      </p:to>
                                    </p:set>
                                    <p:animEffect transition="in" filter="fade">
                                      <p:cBhvr>
                                        <p:cTn id="26" dur="500"/>
                                        <p:tgtEl>
                                          <p:spTgt spid="161"/>
                                        </p:tgtEl>
                                      </p:cBhvr>
                                    </p:animEffect>
                                  </p:childTnLst>
                                </p:cTn>
                              </p:par>
                            </p:childTnLst>
                          </p:cTn>
                        </p:par>
                        <p:par>
                          <p:cTn id="27" fill="hold">
                            <p:stCondLst>
                              <p:cond delay="500"/>
                            </p:stCondLst>
                            <p:childTnLst>
                              <p:par>
                                <p:cTn id="28" presetID="1" presetClass="entr" presetSubtype="0" fill="hold" nodeType="afterEffect">
                                  <p:stCondLst>
                                    <p:cond delay="0"/>
                                  </p:stCondLst>
                                  <p:childTnLst>
                                    <p:set>
                                      <p:cBhvr>
                                        <p:cTn id="29" dur="1" fill="hold">
                                          <p:stCondLst>
                                            <p:cond delay="0"/>
                                          </p:stCondLst>
                                        </p:cTn>
                                        <p:tgtEl>
                                          <p:spTgt spid="2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cxnSp>
        <p:nvCxnSpPr>
          <p:cNvPr id="4" name="Straight Connector 3"/>
          <p:cNvCxnSpPr/>
          <p:nvPr/>
        </p:nvCxnSpPr>
        <p:spPr bwMode="auto">
          <a:xfrm flipV="1">
            <a:off x="0" y="0"/>
            <a:ext cx="9144000" cy="6858000"/>
          </a:xfrm>
          <a:prstGeom prst="line">
            <a:avLst/>
          </a:prstGeom>
          <a:ln>
            <a:solidFill>
              <a:srgbClr val="FF0000"/>
            </a:solidFill>
            <a:headEnd type="none" w="med" len="med"/>
            <a:tailEnd type="none" w="med" len="med"/>
          </a:ln>
        </p:spPr>
        <p:style>
          <a:lnRef idx="2">
            <a:schemeClr val="accent4"/>
          </a:lnRef>
          <a:fillRef idx="0">
            <a:schemeClr val="accent4"/>
          </a:fillRef>
          <a:effectRef idx="1">
            <a:schemeClr val="accent4"/>
          </a:effectRef>
          <a:fontRef idx="minor">
            <a:schemeClr val="tx1"/>
          </a:fontRef>
        </p:style>
      </p:cxnSp>
      <p:sp>
        <p:nvSpPr>
          <p:cNvPr id="6" name="Title 1"/>
          <p:cNvSpPr>
            <a:spLocks noGrp="1"/>
          </p:cNvSpPr>
          <p:nvPr>
            <p:ph type="title"/>
          </p:nvPr>
        </p:nvSpPr>
        <p:spPr>
          <a:xfrm>
            <a:off x="460375" y="0"/>
            <a:ext cx="7773988" cy="741363"/>
          </a:xfrm>
        </p:spPr>
        <p:txBody>
          <a:bodyPr/>
          <a:lstStyle/>
          <a:p>
            <a:r>
              <a:rPr lang="en-US" dirty="0" smtClean="0"/>
              <a:t>Notes Page Over-flow Slide. Do Not Print Slide. See Notes pane.</a:t>
            </a:r>
            <a:endParaRPr lang="en-GB" dirty="0"/>
          </a:p>
        </p:txBody>
      </p:sp>
    </p:spTree>
    <p:extLst>
      <p:ext uri="{BB962C8B-B14F-4D97-AF65-F5344CB8AC3E}">
        <p14:creationId xmlns:p14="http://schemas.microsoft.com/office/powerpoint/2010/main" val="3990107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cxnSp>
        <p:nvCxnSpPr>
          <p:cNvPr id="4" name="Straight Connector 3"/>
          <p:cNvCxnSpPr/>
          <p:nvPr/>
        </p:nvCxnSpPr>
        <p:spPr bwMode="auto">
          <a:xfrm flipV="1">
            <a:off x="0" y="0"/>
            <a:ext cx="9144000" cy="6858000"/>
          </a:xfrm>
          <a:prstGeom prst="line">
            <a:avLst/>
          </a:prstGeom>
          <a:ln>
            <a:solidFill>
              <a:srgbClr val="FF0000"/>
            </a:solidFill>
            <a:headEnd type="none" w="med" len="med"/>
            <a:tailEnd type="none" w="med" len="med"/>
          </a:ln>
        </p:spPr>
        <p:style>
          <a:lnRef idx="2">
            <a:schemeClr val="accent4"/>
          </a:lnRef>
          <a:fillRef idx="0">
            <a:schemeClr val="accent4"/>
          </a:fillRef>
          <a:effectRef idx="1">
            <a:schemeClr val="accent4"/>
          </a:effectRef>
          <a:fontRef idx="minor">
            <a:schemeClr val="tx1"/>
          </a:fontRef>
        </p:style>
      </p:cxnSp>
      <p:sp>
        <p:nvSpPr>
          <p:cNvPr id="6" name="Title 1"/>
          <p:cNvSpPr>
            <a:spLocks noGrp="1"/>
          </p:cNvSpPr>
          <p:nvPr>
            <p:ph type="title"/>
          </p:nvPr>
        </p:nvSpPr>
        <p:spPr>
          <a:xfrm>
            <a:off x="460375" y="0"/>
            <a:ext cx="7773988" cy="741363"/>
          </a:xfrm>
        </p:spPr>
        <p:txBody>
          <a:bodyPr/>
          <a:lstStyle/>
          <a:p>
            <a:r>
              <a:rPr lang="en-US" dirty="0" smtClean="0"/>
              <a:t>Notes Page Over-flow Slide. Do Not Print Slide. See Notes pane.</a:t>
            </a:r>
            <a:endParaRPr lang="en-GB" dirty="0"/>
          </a:p>
        </p:txBody>
      </p:sp>
    </p:spTree>
    <p:extLst>
      <p:ext uri="{BB962C8B-B14F-4D97-AF65-F5344CB8AC3E}">
        <p14:creationId xmlns:p14="http://schemas.microsoft.com/office/powerpoint/2010/main" val="14067932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cxnSp>
        <p:nvCxnSpPr>
          <p:cNvPr id="4" name="Straight Connector 3"/>
          <p:cNvCxnSpPr/>
          <p:nvPr/>
        </p:nvCxnSpPr>
        <p:spPr bwMode="auto">
          <a:xfrm flipV="1">
            <a:off x="0" y="0"/>
            <a:ext cx="9144000" cy="6858000"/>
          </a:xfrm>
          <a:prstGeom prst="line">
            <a:avLst/>
          </a:prstGeom>
          <a:ln>
            <a:solidFill>
              <a:srgbClr val="FF0000"/>
            </a:solidFill>
            <a:headEnd type="none" w="med" len="med"/>
            <a:tailEnd type="none" w="med" len="med"/>
          </a:ln>
        </p:spPr>
        <p:style>
          <a:lnRef idx="2">
            <a:schemeClr val="accent4"/>
          </a:lnRef>
          <a:fillRef idx="0">
            <a:schemeClr val="accent4"/>
          </a:fillRef>
          <a:effectRef idx="1">
            <a:schemeClr val="accent4"/>
          </a:effectRef>
          <a:fontRef idx="minor">
            <a:schemeClr val="tx1"/>
          </a:fontRef>
        </p:style>
      </p:cxnSp>
      <p:sp>
        <p:nvSpPr>
          <p:cNvPr id="6" name="Title 1"/>
          <p:cNvSpPr>
            <a:spLocks noGrp="1"/>
          </p:cNvSpPr>
          <p:nvPr>
            <p:ph type="title"/>
          </p:nvPr>
        </p:nvSpPr>
        <p:spPr>
          <a:xfrm>
            <a:off x="460375" y="0"/>
            <a:ext cx="7773988" cy="741363"/>
          </a:xfrm>
        </p:spPr>
        <p:txBody>
          <a:bodyPr/>
          <a:lstStyle/>
          <a:p>
            <a:r>
              <a:rPr lang="en-US" dirty="0" smtClean="0"/>
              <a:t>Notes Page Over-flow Slide. Do Not Print Slide. See Notes pane.</a:t>
            </a:r>
            <a:endParaRPr lang="en-GB" dirty="0"/>
          </a:p>
        </p:txBody>
      </p:sp>
    </p:spTree>
    <p:extLst>
      <p:ext uri="{BB962C8B-B14F-4D97-AF65-F5344CB8AC3E}">
        <p14:creationId xmlns:p14="http://schemas.microsoft.com/office/powerpoint/2010/main" val="5890676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Demonstration: How to Install and Configure DirectAccess</a:t>
            </a:r>
            <a:endParaRPr lang="en-GB" dirty="0"/>
          </a:p>
        </p:txBody>
      </p:sp>
      <p:sp>
        <p:nvSpPr>
          <p:cNvPr id="4" name="Rectangle 4"/>
          <p:cNvSpPr txBox="1">
            <a:spLocks noChangeArrowheads="1"/>
          </p:cNvSpPr>
          <p:nvPr/>
        </p:nvSpPr>
        <p:spPr bwMode="auto">
          <a:xfrm>
            <a:off x="458788" y="992188"/>
            <a:ext cx="7751762" cy="43862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90000"/>
              </a:lnSpc>
              <a:spcBef>
                <a:spcPct val="70000"/>
              </a:spcBef>
              <a:spcAft>
                <a:spcPct val="0"/>
              </a:spcAft>
              <a:buClr>
                <a:schemeClr val="hlink"/>
              </a:buClr>
              <a:buSzPct val="90000"/>
              <a:buChar char="•"/>
              <a:defRPr sz="2000">
                <a:solidFill>
                  <a:schemeClr val="tx1"/>
                </a:solidFill>
                <a:latin typeface="+mn-lt"/>
                <a:ea typeface="+mn-ea"/>
                <a:cs typeface="+mn-cs"/>
              </a:defRPr>
            </a:lvl1pPr>
            <a:lvl2pPr marL="458788" indent="-169863" algn="l" rtl="0" eaLnBrk="1" fontAlgn="base" hangingPunct="1">
              <a:lnSpc>
                <a:spcPct val="90000"/>
              </a:lnSpc>
              <a:spcBef>
                <a:spcPct val="70000"/>
              </a:spcBef>
              <a:spcAft>
                <a:spcPct val="0"/>
              </a:spcAft>
              <a:buClr>
                <a:schemeClr val="hlink"/>
              </a:buClr>
              <a:buSzPct val="80000"/>
              <a:buFont typeface="Wingdings" pitchFamily="2" charset="2"/>
              <a:buChar char="§"/>
              <a:defRPr>
                <a:solidFill>
                  <a:schemeClr val="tx1"/>
                </a:solidFill>
                <a:latin typeface="+mn-lt"/>
              </a:defRPr>
            </a:lvl2pPr>
            <a:lvl3pPr marL="854075" indent="-173038" algn="l" rtl="0" eaLnBrk="1" fontAlgn="base" hangingPunct="1">
              <a:lnSpc>
                <a:spcPct val="90000"/>
              </a:lnSpc>
              <a:spcBef>
                <a:spcPct val="70000"/>
              </a:spcBef>
              <a:spcAft>
                <a:spcPct val="0"/>
              </a:spcAft>
              <a:buClr>
                <a:schemeClr val="bg2"/>
              </a:buClr>
              <a:buSzPct val="80000"/>
              <a:buChar char="•"/>
              <a:defRPr>
                <a:solidFill>
                  <a:schemeClr val="tx1"/>
                </a:solidFill>
                <a:latin typeface="+mn-lt"/>
              </a:defRPr>
            </a:lvl3pPr>
            <a:lvl4pPr marL="1254125" indent="-165100" algn="l" rtl="0" eaLnBrk="1" fontAlgn="base" hangingPunct="1">
              <a:lnSpc>
                <a:spcPct val="90000"/>
              </a:lnSpc>
              <a:spcBef>
                <a:spcPct val="70000"/>
              </a:spcBef>
              <a:spcAft>
                <a:spcPct val="0"/>
              </a:spcAft>
              <a:buClr>
                <a:srgbClr val="2D4A6D"/>
              </a:buClr>
              <a:buSzPct val="90000"/>
              <a:buFont typeface="Segoe" pitchFamily="34" charset="0"/>
              <a:buChar char="-"/>
              <a:defRPr sz="1600">
                <a:solidFill>
                  <a:schemeClr val="tx1"/>
                </a:solidFill>
                <a:latin typeface="+mn-lt"/>
              </a:defRPr>
            </a:lvl4pPr>
            <a:lvl5pPr marL="15446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171450" indent="-171450">
              <a:buFontTx/>
              <a:buNone/>
            </a:pPr>
            <a:r>
              <a:rPr lang="en-US" b="0" dirty="0" smtClean="0"/>
              <a:t>This demonstration shows how to: </a:t>
            </a:r>
          </a:p>
          <a:p>
            <a:pPr marL="171450" indent="-171450"/>
            <a:r>
              <a:rPr lang="en-US" b="0" dirty="0" smtClean="0"/>
              <a:t>Configure </a:t>
            </a:r>
            <a:r>
              <a:rPr lang="en-US" b="0" dirty="0"/>
              <a:t>the AD DS domain controller and </a:t>
            </a:r>
            <a:r>
              <a:rPr lang="en-US" b="0" dirty="0" smtClean="0"/>
              <a:t>DNS</a:t>
            </a:r>
          </a:p>
          <a:p>
            <a:pPr marL="0" indent="0">
              <a:buNone/>
            </a:pPr>
            <a:endParaRPr lang="en-US" b="0" dirty="0"/>
          </a:p>
          <a:p>
            <a:pPr marL="171450" indent="-171450"/>
            <a:r>
              <a:rPr lang="en-US" b="0" dirty="0" smtClean="0"/>
              <a:t>Configure </a:t>
            </a:r>
            <a:r>
              <a:rPr lang="en-US" b="0" dirty="0"/>
              <a:t>the PKI environment</a:t>
            </a:r>
          </a:p>
          <a:p>
            <a:pPr marL="171450" indent="-171450"/>
            <a:r>
              <a:rPr lang="en-US" b="0" dirty="0" smtClean="0"/>
              <a:t>Configure </a:t>
            </a:r>
            <a:r>
              <a:rPr lang="en-US" b="0" dirty="0"/>
              <a:t>the DirectAccess clients and test Intranet and Internet </a:t>
            </a:r>
            <a:r>
              <a:rPr lang="en-US" b="0" dirty="0" smtClean="0"/>
              <a:t>Access</a:t>
            </a:r>
          </a:p>
          <a:p>
            <a:pPr marL="0" indent="0">
              <a:buNone/>
            </a:pPr>
            <a:endParaRPr lang="en-US" b="0" dirty="0"/>
          </a:p>
          <a:p>
            <a:pPr marL="171450" indent="-171450"/>
            <a:r>
              <a:rPr lang="en-US" b="0" dirty="0" smtClean="0"/>
              <a:t>Configure </a:t>
            </a:r>
            <a:r>
              <a:rPr lang="en-US" b="0" dirty="0"/>
              <a:t>the DirectAccess </a:t>
            </a:r>
            <a:r>
              <a:rPr lang="en-US" b="0" dirty="0" smtClean="0"/>
              <a:t>server</a:t>
            </a:r>
          </a:p>
          <a:p>
            <a:pPr marL="0" indent="0">
              <a:buNone/>
            </a:pPr>
            <a:endParaRPr lang="en-US" b="0" dirty="0"/>
          </a:p>
          <a:p>
            <a:pPr marL="171450" indent="-171450"/>
            <a:r>
              <a:rPr lang="en-US" b="0" dirty="0" smtClean="0"/>
              <a:t>Verify </a:t>
            </a:r>
            <a:r>
              <a:rPr lang="en-US" b="0" dirty="0"/>
              <a:t>DirectAccess Functionality</a:t>
            </a:r>
          </a:p>
          <a:p>
            <a:pPr marL="171450" indent="-171450"/>
            <a:endParaRPr lang="en-US" dirty="0"/>
          </a:p>
        </p:txBody>
      </p:sp>
      <p:pic>
        <p:nvPicPr>
          <p:cNvPr id="5" name="Picture 29" descr="Camcorder01">
            <a:hlinkClick r:id="rId3" action="ppaction://hlinkfil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29316" y="1160058"/>
            <a:ext cx="781050" cy="79375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9" descr="Camcorder01">
            <a:hlinkClick r:id="rId5" action="ppaction://hlinkfil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00221" y="2031628"/>
            <a:ext cx="781050" cy="79375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9" descr="Camcorder01">
            <a:hlinkClick r:id="rId6" action="ppaction://hlinkfil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20025" y="2893302"/>
            <a:ext cx="781050" cy="79375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9" descr="Camcorder01">
            <a:hlinkClick r:id="rId7" action="ppaction://hlinkfil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09302" y="3999013"/>
            <a:ext cx="781050" cy="79375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9" descr="Camcorder01">
            <a:hlinkClick r:id="rId8" action="ppaction://hlinkfil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26871" y="4981575"/>
            <a:ext cx="781050" cy="793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501809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dirty="0" smtClean="0"/>
              <a:t>Lab: Planning and Implementing Network Access</a:t>
            </a:r>
          </a:p>
        </p:txBody>
      </p:sp>
      <p:sp>
        <p:nvSpPr>
          <p:cNvPr id="40963" name="Rectangle 3"/>
          <p:cNvSpPr>
            <a:spLocks noChangeArrowheads="1"/>
          </p:cNvSpPr>
          <p:nvPr/>
        </p:nvSpPr>
        <p:spPr bwMode="auto">
          <a:xfrm>
            <a:off x="496888" y="1089025"/>
            <a:ext cx="7751762" cy="438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174625" indent="-174625" eaLnBrk="0" hangingPunct="0">
              <a:lnSpc>
                <a:spcPct val="90000"/>
              </a:lnSpc>
              <a:spcBef>
                <a:spcPct val="70000"/>
              </a:spcBef>
              <a:buClr>
                <a:schemeClr val="hlink"/>
              </a:buClr>
              <a:buSzPct val="90000"/>
              <a:buFontTx/>
              <a:buChar char="•"/>
            </a:pPr>
            <a:r>
              <a:rPr lang="en-US" sz="2000" b="0" dirty="0"/>
              <a:t>Exercise 1: </a:t>
            </a:r>
            <a:r>
              <a:rPr lang="en-GB" sz="2000" b="0" dirty="0" smtClean="0"/>
              <a:t>Planning Network Access</a:t>
            </a:r>
            <a:endParaRPr lang="en-US" sz="2000" b="0" dirty="0" smtClean="0"/>
          </a:p>
          <a:p>
            <a:pPr marL="174625" indent="-174625" eaLnBrk="0" hangingPunct="0">
              <a:lnSpc>
                <a:spcPct val="90000"/>
              </a:lnSpc>
              <a:spcBef>
                <a:spcPct val="70000"/>
              </a:spcBef>
              <a:buClr>
                <a:schemeClr val="hlink"/>
              </a:buClr>
              <a:buSzPct val="90000"/>
              <a:buFontTx/>
              <a:buChar char="•"/>
            </a:pPr>
            <a:r>
              <a:rPr lang="en-US" sz="2000" b="0" dirty="0" smtClean="0"/>
              <a:t>Exercise </a:t>
            </a:r>
            <a:r>
              <a:rPr lang="en-US" sz="2000" b="0" dirty="0"/>
              <a:t>2: </a:t>
            </a:r>
            <a:r>
              <a:rPr lang="en-GB" sz="2000" b="0" dirty="0" smtClean="0"/>
              <a:t>Implementing Network Access</a:t>
            </a:r>
            <a:endParaRPr lang="en-US" sz="2000" b="0" dirty="0" smtClean="0"/>
          </a:p>
          <a:p>
            <a:pPr marL="174625" indent="-174625" eaLnBrk="0" hangingPunct="0">
              <a:lnSpc>
                <a:spcPct val="90000"/>
              </a:lnSpc>
              <a:spcBef>
                <a:spcPct val="70000"/>
              </a:spcBef>
              <a:buClr>
                <a:schemeClr val="hlink"/>
              </a:buClr>
              <a:buSzPct val="90000"/>
              <a:buFontTx/>
              <a:buChar char="•"/>
            </a:pPr>
            <a:endParaRPr lang="en-US" sz="2000" b="0" dirty="0"/>
          </a:p>
        </p:txBody>
      </p:sp>
      <p:sp>
        <p:nvSpPr>
          <p:cNvPr id="40964" name="Rectangle 131"/>
          <p:cNvSpPr>
            <a:spLocks noChangeArrowheads="1"/>
          </p:cNvSpPr>
          <p:nvPr/>
        </p:nvSpPr>
        <p:spPr bwMode="auto">
          <a:xfrm>
            <a:off x="458788" y="6132513"/>
            <a:ext cx="4033837"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lgn="ctr" eaLnBrk="0" hangingPunct="0"/>
            <a:r>
              <a:rPr lang="en-GB" sz="1600" dirty="0"/>
              <a:t>Estimated time: </a:t>
            </a:r>
            <a:r>
              <a:rPr lang="en-US" altLang="ko-KR" sz="1600" dirty="0" smtClean="0">
                <a:solidFill>
                  <a:srgbClr val="FF0000"/>
                </a:solidFill>
                <a:ea typeface="굴림" pitchFamily="34" charset="-127"/>
              </a:rPr>
              <a:t>75 </a:t>
            </a:r>
            <a:r>
              <a:rPr lang="en-GB" sz="1600" dirty="0" smtClean="0">
                <a:ea typeface="굴림" pitchFamily="34" charset="-127"/>
              </a:rPr>
              <a:t>minutes</a:t>
            </a:r>
            <a:endParaRPr lang="en-GB" sz="1600" dirty="0">
              <a:ea typeface="굴림" pitchFamily="34" charset="-127"/>
            </a:endParaRPr>
          </a:p>
        </p:txBody>
      </p:sp>
      <p:sp>
        <p:nvSpPr>
          <p:cNvPr id="40965" name="Rectangle 29"/>
          <p:cNvSpPr>
            <a:spLocks noChangeArrowheads="1"/>
          </p:cNvSpPr>
          <p:nvPr/>
        </p:nvSpPr>
        <p:spPr bwMode="auto">
          <a:xfrm>
            <a:off x="425450" y="3605213"/>
            <a:ext cx="4503738"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p>
            <a:pPr eaLnBrk="0" hangingPunct="0">
              <a:lnSpc>
                <a:spcPct val="90000"/>
              </a:lnSpc>
              <a:spcBef>
                <a:spcPct val="70000"/>
              </a:spcBef>
              <a:buClr>
                <a:schemeClr val="hlink"/>
              </a:buClr>
              <a:buSzPct val="90000"/>
              <a:tabLst>
                <a:tab pos="2176463" algn="l"/>
              </a:tabLst>
            </a:pPr>
            <a:r>
              <a:rPr lang="en-GB" sz="1900" b="0" dirty="0"/>
              <a:t>Logon information</a:t>
            </a:r>
          </a:p>
        </p:txBody>
      </p:sp>
      <p:graphicFrame>
        <p:nvGraphicFramePr>
          <p:cNvPr id="6" name="Group 130"/>
          <p:cNvGraphicFramePr>
            <a:graphicFrameLocks noGrp="1"/>
          </p:cNvGraphicFramePr>
          <p:nvPr>
            <p:extLst>
              <p:ext uri="{D42A27DB-BD31-4B8C-83A1-F6EECF244321}">
                <p14:modId xmlns:p14="http://schemas.microsoft.com/office/powerpoint/2010/main" val="575622047"/>
              </p:ext>
            </p:extLst>
          </p:nvPr>
        </p:nvGraphicFramePr>
        <p:xfrm>
          <a:off x="439981" y="4114987"/>
          <a:ext cx="5567119" cy="1872870"/>
        </p:xfrm>
        <a:graphic>
          <a:graphicData uri="http://schemas.openxmlformats.org/drawingml/2006/table">
            <a:tbl>
              <a:tblPr>
                <a:tableStyleId>{284E427A-3D55-4303-BF80-6455036E1DE7}</a:tableStyleId>
              </a:tblPr>
              <a:tblGrid>
                <a:gridCol w="2714625"/>
                <a:gridCol w="2852494"/>
              </a:tblGrid>
              <a:tr h="474663">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u="none" strike="noStrike" cap="none" normalizeH="0" baseline="0" dirty="0" smtClean="0">
                          <a:ln>
                            <a:noFill/>
                          </a:ln>
                          <a:effectLst/>
                        </a:rPr>
                        <a:t>Virtual machines</a:t>
                      </a:r>
                      <a:endParaRPr kumimoji="0" lang="en-US" sz="1800" b="0" i="1" u="none" strike="noStrike" cap="none" normalizeH="0" baseline="0" dirty="0" smtClean="0">
                        <a:ln>
                          <a:noFill/>
                        </a:ln>
                        <a:solidFill>
                          <a:schemeClr val="tx1"/>
                        </a:solidFill>
                        <a:effectLst/>
                        <a:latin typeface="Verdana" pitchFamily="34" charset="0"/>
                      </a:endParaRPr>
                    </a:p>
                  </a:txBody>
                  <a:tcPr marT="91440" marB="91440" anchor="ctr" horzOverflow="overflow">
                    <a:solidFill>
                      <a:schemeClr val="accent2">
                        <a:lumMod val="60000"/>
                        <a:lumOff val="40000"/>
                      </a:schemeClr>
                    </a:solidFill>
                  </a:tcPr>
                </a:tc>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u="none" strike="noStrike" cap="none" normalizeH="0" baseline="0" dirty="0" smtClean="0">
                          <a:ln>
                            <a:noFill/>
                          </a:ln>
                          <a:effectLst/>
                        </a:rPr>
                        <a:t>6433A-NYC-DC1</a:t>
                      </a:r>
                      <a:br>
                        <a:rPr kumimoji="0" lang="en-US" sz="1800" u="none" strike="noStrike" cap="none" normalizeH="0" baseline="0" dirty="0" smtClean="0">
                          <a:ln>
                            <a:noFill/>
                          </a:ln>
                          <a:effectLst/>
                        </a:rPr>
                      </a:br>
                      <a:r>
                        <a:rPr kumimoji="0" lang="en-US" sz="1800" u="none" strike="noStrike" cap="none" normalizeH="0" baseline="0" dirty="0" smtClean="0">
                          <a:ln>
                            <a:noFill/>
                          </a:ln>
                          <a:effectLst/>
                        </a:rPr>
                        <a:t>6433A-NYC-EDGE1</a:t>
                      </a:r>
                      <a:br>
                        <a:rPr kumimoji="0" lang="en-US" sz="1800" u="none" strike="noStrike" cap="none" normalizeH="0" baseline="0" dirty="0" smtClean="0">
                          <a:ln>
                            <a:noFill/>
                          </a:ln>
                          <a:effectLst/>
                        </a:rPr>
                      </a:br>
                      <a:r>
                        <a:rPr kumimoji="0" lang="en-US" sz="1800" u="none" strike="noStrike" cap="none" normalizeH="0" baseline="0" dirty="0" smtClean="0">
                          <a:ln>
                            <a:noFill/>
                          </a:ln>
                          <a:effectLst/>
                        </a:rPr>
                        <a:t>6433A-NYC-CL1</a:t>
                      </a:r>
                      <a:endParaRPr kumimoji="0" lang="en-US" sz="1800" b="0" i="0" u="none" strike="noStrike" cap="none" normalizeH="0" baseline="0" dirty="0" smtClean="0">
                        <a:ln>
                          <a:noFill/>
                        </a:ln>
                        <a:solidFill>
                          <a:schemeClr val="tx1"/>
                        </a:solidFill>
                        <a:effectLst/>
                        <a:latin typeface="Verdana" pitchFamily="34" charset="0"/>
                      </a:endParaRPr>
                    </a:p>
                  </a:txBody>
                  <a:tcPr marT="91440" marB="91440" anchor="ctr" horzOverflow="overflow"/>
                </a:tc>
              </a:tr>
              <a:tr h="474663">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u="none" strike="noStrike" cap="none" normalizeH="0" baseline="0" dirty="0" smtClean="0">
                          <a:ln>
                            <a:noFill/>
                          </a:ln>
                          <a:effectLst/>
                        </a:rPr>
                        <a:t>User name</a:t>
                      </a:r>
                      <a:endParaRPr kumimoji="0" lang="en-US" sz="1800" b="0" i="0" u="none" strike="noStrike" cap="none" normalizeH="0" baseline="0" dirty="0" smtClean="0">
                        <a:ln>
                          <a:noFill/>
                        </a:ln>
                        <a:solidFill>
                          <a:schemeClr val="tx1"/>
                        </a:solidFill>
                        <a:effectLst/>
                        <a:latin typeface="Verdana" pitchFamily="34" charset="0"/>
                      </a:endParaRPr>
                    </a:p>
                  </a:txBody>
                  <a:tcPr marT="91440" marB="91440" anchor="ctr" horzOverflow="overflow">
                    <a:solidFill>
                      <a:schemeClr val="accent2">
                        <a:lumMod val="60000"/>
                        <a:lumOff val="40000"/>
                      </a:schemeClr>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sz="1800" u="none" strike="noStrike" cap="none" normalizeH="0" baseline="0" dirty="0" smtClean="0">
                          <a:ln>
                            <a:noFill/>
                          </a:ln>
                          <a:effectLst/>
                        </a:rPr>
                        <a:t>Contoso\Administrator</a:t>
                      </a:r>
                      <a:endParaRPr kumimoji="0" lang="en-US" sz="1800" b="0" i="0" u="none" strike="noStrike" cap="none" normalizeH="0" baseline="0" dirty="0" smtClean="0">
                        <a:ln>
                          <a:noFill/>
                        </a:ln>
                        <a:solidFill>
                          <a:srgbClr val="3E8CC6"/>
                        </a:solidFill>
                        <a:effectLst/>
                        <a:latin typeface="Verdana" pitchFamily="34" charset="0"/>
                      </a:endParaRPr>
                    </a:p>
                  </a:txBody>
                  <a:tcPr marT="91440" marB="91440" anchor="ctr" horzOverflow="overflow"/>
                </a:tc>
              </a:tr>
              <a:tr h="474663">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u="none" strike="noStrike" cap="none" normalizeH="0" baseline="0" dirty="0" smtClean="0">
                          <a:ln>
                            <a:noFill/>
                          </a:ln>
                          <a:effectLst/>
                        </a:rPr>
                        <a:t>Password</a:t>
                      </a:r>
                      <a:endParaRPr kumimoji="0" lang="en-US" sz="1800" b="0" i="0" u="none" strike="noStrike" cap="none" normalizeH="0" baseline="0" dirty="0" smtClean="0">
                        <a:ln>
                          <a:noFill/>
                        </a:ln>
                        <a:solidFill>
                          <a:schemeClr val="tx1"/>
                        </a:solidFill>
                        <a:effectLst/>
                        <a:latin typeface="Verdana" pitchFamily="34" charset="0"/>
                      </a:endParaRPr>
                    </a:p>
                  </a:txBody>
                  <a:tcPr marT="91440" marB="91440" anchor="ctr" horzOverflow="overflow">
                    <a:solidFill>
                      <a:schemeClr val="accent2">
                        <a:lumMod val="60000"/>
                        <a:lumOff val="4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dirty="0" smtClean="0">
                          <a:ln>
                            <a:noFill/>
                          </a:ln>
                          <a:effectLst/>
                        </a:rPr>
                        <a:t>Pa$$w0rd</a:t>
                      </a:r>
                      <a:endParaRPr kumimoji="0" lang="en-US" sz="1800" b="0" i="0" u="none" strike="noStrike" cap="none" normalizeH="0" baseline="0" dirty="0" smtClean="0">
                        <a:ln>
                          <a:noFill/>
                        </a:ln>
                        <a:solidFill>
                          <a:schemeClr val="tx1"/>
                        </a:solidFill>
                        <a:effectLst/>
                        <a:latin typeface="Verdana" pitchFamily="34" charset="0"/>
                      </a:endParaRPr>
                    </a:p>
                  </a:txBody>
                  <a:tcPr marT="91440" marB="91440" anchor="ctr" horzOverflow="overflow"/>
                </a:tc>
              </a:tr>
            </a:tbl>
          </a:graphicData>
        </a:graphic>
      </p:graphicFrame>
    </p:spTree>
    <p:extLst>
      <p:ext uri="{BB962C8B-B14F-4D97-AF65-F5344CB8AC3E}">
        <p14:creationId xmlns:p14="http://schemas.microsoft.com/office/powerpoint/2010/main" val="4793195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dirty="0" smtClean="0"/>
              <a:t>Lab Scenario</a:t>
            </a:r>
          </a:p>
        </p:txBody>
      </p:sp>
      <p:sp>
        <p:nvSpPr>
          <p:cNvPr id="41987" name="Rectangle 3"/>
          <p:cNvSpPr>
            <a:spLocks noChangeArrowheads="1"/>
          </p:cNvSpPr>
          <p:nvPr/>
        </p:nvSpPr>
        <p:spPr bwMode="auto">
          <a:xfrm>
            <a:off x="496888" y="917575"/>
            <a:ext cx="7751762" cy="500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228600"/>
            <a:r>
              <a:rPr lang="en-US" sz="2000" b="0" dirty="0"/>
              <a:t>Contoso has created a new regional research team. As a result, branch offices have been fitted out to support the various regional research functions. You were responsible for planning and implementing the network infrastructure for the branch offices. </a:t>
            </a:r>
            <a:endParaRPr lang="en-US" sz="2000" b="0" dirty="0" smtClean="0"/>
          </a:p>
          <a:p>
            <a:pPr marL="228600"/>
            <a:r>
              <a:rPr lang="en-US" sz="2000" b="0" dirty="0" smtClean="0"/>
              <a:t>Dylan </a:t>
            </a:r>
            <a:r>
              <a:rPr lang="en-US" sz="2000" b="0" dirty="0"/>
              <a:t>Miller, the national Research Manager, has been in contact regarding the need for Research staff to work from home. They still require access to resources both in their branches and the head office. Ed Meadows, a colleague in IT, has just returned from some of the branch offices after conducting a needs analysis with the users and management team. </a:t>
            </a:r>
            <a:endParaRPr lang="en-US" sz="2000" b="0" dirty="0" smtClean="0"/>
          </a:p>
          <a:p>
            <a:pPr marL="228600"/>
            <a:r>
              <a:rPr lang="en-US" sz="2000" b="0" dirty="0" smtClean="0"/>
              <a:t>You </a:t>
            </a:r>
            <a:r>
              <a:rPr lang="en-US" sz="2000" b="0" dirty="0"/>
              <a:t>need to consider the information resulting from this needs analysis and then determine the appropriate remote network access solution for the branch office users. Next, you must implement a part of the </a:t>
            </a:r>
            <a:r>
              <a:rPr lang="en-US" sz="2000" b="0" dirty="0" smtClean="0"/>
              <a:t>plan.</a:t>
            </a:r>
            <a:endParaRPr lang="en-GB" sz="2000" b="0" dirty="0"/>
          </a:p>
        </p:txBody>
      </p:sp>
    </p:spTree>
    <p:extLst>
      <p:ext uri="{BB962C8B-B14F-4D97-AF65-F5344CB8AC3E}">
        <p14:creationId xmlns:p14="http://schemas.microsoft.com/office/powerpoint/2010/main" val="5601253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US" dirty="0" smtClean="0"/>
              <a:t>Lab Review</a:t>
            </a:r>
          </a:p>
        </p:txBody>
      </p:sp>
      <p:sp>
        <p:nvSpPr>
          <p:cNvPr id="24579" name="Rectangle 3"/>
          <p:cNvSpPr>
            <a:spLocks noGrp="1" noChangeArrowheads="1"/>
          </p:cNvSpPr>
          <p:nvPr>
            <p:ph type="body" idx="1"/>
          </p:nvPr>
        </p:nvSpPr>
        <p:spPr/>
        <p:txBody>
          <a:bodyPr/>
          <a:lstStyle/>
          <a:p>
            <a:r>
              <a:rPr lang="en-US" dirty="0"/>
              <a:t>In the lab, you configured the VPN server to allocate an IP address by using DHCP on the corporate network</a:t>
            </a:r>
            <a:r>
              <a:rPr lang="en-US" dirty="0" smtClean="0"/>
              <a:t>. </a:t>
            </a:r>
            <a:r>
              <a:rPr lang="en-US" dirty="0"/>
              <a:t>What alternative is there?</a:t>
            </a:r>
          </a:p>
          <a:p>
            <a:r>
              <a:rPr lang="en-US" dirty="0" smtClean="0"/>
              <a:t>The </a:t>
            </a:r>
            <a:r>
              <a:rPr lang="en-US" dirty="0"/>
              <a:t>DHCP NAP enforcement method is the weakest enforcement method in Microsoft Windows Server 2008 R2. What makes it less preferable than other ways?</a:t>
            </a:r>
          </a:p>
          <a:p>
            <a:r>
              <a:rPr lang="en-US" dirty="0"/>
              <a:t>Could you use the remote access NAP solution alongside the </a:t>
            </a:r>
            <a:r>
              <a:rPr lang="en-US" dirty="0" smtClean="0"/>
              <a:t>IPSec </a:t>
            </a:r>
            <a:r>
              <a:rPr lang="en-US" dirty="0"/>
              <a:t>NAP solution? What benefit would be realized by using such a scenario?</a:t>
            </a:r>
          </a:p>
          <a:p>
            <a:r>
              <a:rPr lang="en-US" dirty="0"/>
              <a:t>Could you have used DHCP NAP enforcement for the client? </a:t>
            </a:r>
            <a:r>
              <a:rPr lang="en-US" dirty="0" smtClean="0"/>
              <a:t>Give reasons.</a:t>
            </a:r>
            <a:endParaRPr lang="en-US" dirty="0"/>
          </a:p>
        </p:txBody>
      </p:sp>
    </p:spTree>
    <p:extLst>
      <p:ext uri="{BB962C8B-B14F-4D97-AF65-F5344CB8AC3E}">
        <p14:creationId xmlns:p14="http://schemas.microsoft.com/office/powerpoint/2010/main" val="15622512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What Is Network Authentication?</a:t>
            </a:r>
          </a:p>
        </p:txBody>
      </p:sp>
      <p:sp>
        <p:nvSpPr>
          <p:cNvPr id="3" name="Rounded Rectangle 844803"/>
          <p:cNvSpPr>
            <a:spLocks noChangeArrowheads="1"/>
          </p:cNvSpPr>
          <p:nvPr/>
        </p:nvSpPr>
        <p:spPr bwMode="auto">
          <a:xfrm>
            <a:off x="593724" y="2371724"/>
            <a:ext cx="7918450" cy="2843213"/>
          </a:xfrm>
          <a:prstGeom prst="roundRect">
            <a:avLst>
              <a:gd name="adj" fmla="val 4167"/>
            </a:avLst>
          </a:prstGeom>
          <a:solidFill>
            <a:srgbClr val="DEE7F1"/>
          </a:solidFill>
          <a:ln w="9525" algn="ctr">
            <a:solidFill>
              <a:srgbClr val="333333"/>
            </a:solidFill>
            <a:round/>
            <a:headEnd/>
            <a:tailEnd/>
          </a:ln>
        </p:spPr>
        <p:txBody>
          <a:bodyPr/>
          <a:lstStyle/>
          <a:p>
            <a:pPr algn="l"/>
            <a:endParaRPr lang="en-US" dirty="0"/>
          </a:p>
        </p:txBody>
      </p:sp>
      <p:sp>
        <p:nvSpPr>
          <p:cNvPr id="4" name="Rounded Rectangle 844804"/>
          <p:cNvSpPr>
            <a:spLocks noChangeArrowheads="1"/>
          </p:cNvSpPr>
          <p:nvPr/>
        </p:nvSpPr>
        <p:spPr bwMode="auto">
          <a:xfrm>
            <a:off x="992187" y="2640012"/>
            <a:ext cx="7185025" cy="2327275"/>
          </a:xfrm>
          <a:prstGeom prst="roundRect">
            <a:avLst>
              <a:gd name="adj" fmla="val 4167"/>
            </a:avLst>
          </a:prstGeom>
          <a:solidFill>
            <a:srgbClr val="F2E7CE"/>
          </a:solidFill>
          <a:ln w="9525" algn="ctr">
            <a:solidFill>
              <a:srgbClr val="333333"/>
            </a:solidFill>
            <a:round/>
            <a:headEnd/>
            <a:tailEnd/>
          </a:ln>
        </p:spPr>
        <p:txBody>
          <a:bodyPr anchor="ctr"/>
          <a:lstStyle/>
          <a:p>
            <a:pPr marL="165100" indent="-165100">
              <a:lnSpc>
                <a:spcPct val="90000"/>
              </a:lnSpc>
              <a:spcBef>
                <a:spcPct val="40000"/>
              </a:spcBef>
              <a:buClr>
                <a:srgbClr val="006699"/>
              </a:buClr>
              <a:buFontTx/>
              <a:buChar char="•"/>
              <a:tabLst>
                <a:tab pos="854075" algn="l"/>
              </a:tabLst>
            </a:pPr>
            <a:r>
              <a:rPr lang="en-GB" b="0" dirty="0"/>
              <a:t>Some authentication methods implement </a:t>
            </a:r>
            <a:r>
              <a:rPr lang="en-GB" b="0" dirty="0" smtClean="0"/>
              <a:t>password-based </a:t>
            </a:r>
            <a:r>
              <a:rPr lang="en-GB" b="0" dirty="0"/>
              <a:t>credentials</a:t>
            </a:r>
          </a:p>
          <a:p>
            <a:pPr marL="165100" indent="-165100">
              <a:lnSpc>
                <a:spcPct val="90000"/>
              </a:lnSpc>
              <a:spcBef>
                <a:spcPct val="40000"/>
              </a:spcBef>
              <a:buClr>
                <a:srgbClr val="006699"/>
              </a:buClr>
              <a:buFontTx/>
              <a:buChar char="•"/>
              <a:tabLst>
                <a:tab pos="854075" algn="l"/>
              </a:tabLst>
            </a:pPr>
            <a:r>
              <a:rPr lang="en-GB" b="0" dirty="0"/>
              <a:t>Other authentication methods implement </a:t>
            </a:r>
            <a:r>
              <a:rPr lang="en-GB" b="0" dirty="0" smtClean="0"/>
              <a:t>certificate-based </a:t>
            </a:r>
            <a:r>
              <a:rPr lang="en-GB" b="0" dirty="0"/>
              <a:t>credentials </a:t>
            </a:r>
          </a:p>
          <a:p>
            <a:pPr marL="165100" indent="-165100">
              <a:lnSpc>
                <a:spcPct val="90000"/>
              </a:lnSpc>
              <a:spcBef>
                <a:spcPct val="40000"/>
              </a:spcBef>
              <a:buClr>
                <a:srgbClr val="006699"/>
              </a:buClr>
              <a:buFontTx/>
              <a:buChar char="•"/>
              <a:tabLst>
                <a:tab pos="854075" algn="l"/>
              </a:tabLst>
            </a:pPr>
            <a:r>
              <a:rPr lang="en-GB" b="0" dirty="0" smtClean="0"/>
              <a:t>Each </a:t>
            </a:r>
            <a:r>
              <a:rPr lang="en-GB" b="0" dirty="0"/>
              <a:t>authentication method has advantages and disadvantages in terms of security, usability, and breadth of </a:t>
            </a:r>
            <a:r>
              <a:rPr lang="en-GB" b="0" dirty="0" smtClean="0"/>
              <a:t>support</a:t>
            </a:r>
            <a:endParaRPr lang="en-GB" b="0" dirty="0"/>
          </a:p>
        </p:txBody>
      </p:sp>
      <p:sp>
        <p:nvSpPr>
          <p:cNvPr id="5" name="AutoShape 87"/>
          <p:cNvSpPr>
            <a:spLocks noChangeArrowheads="1"/>
          </p:cNvSpPr>
          <p:nvPr/>
        </p:nvSpPr>
        <p:spPr bwMode="auto">
          <a:xfrm>
            <a:off x="569912" y="1052512"/>
            <a:ext cx="7913687" cy="981075"/>
          </a:xfrm>
          <a:prstGeom prst="roundRect">
            <a:avLst>
              <a:gd name="adj" fmla="val 11190"/>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eaLnBrk="1" hangingPunct="1">
              <a:lnSpc>
                <a:spcPct val="90000"/>
              </a:lnSpc>
            </a:pPr>
            <a:r>
              <a:rPr lang="en-US" dirty="0"/>
              <a:t>Network </a:t>
            </a:r>
            <a:r>
              <a:rPr lang="en-GB" dirty="0"/>
              <a:t>authentication is the process of verifying the identity of a user or a computer that is attempting to connect to your network</a:t>
            </a:r>
            <a:endParaRPr lang="en-US" dirty="0">
              <a:ea typeface="MS PGothic" pitchFamily="34" charset="-128"/>
              <a:cs typeface="Arial" charset="0"/>
            </a:endParaRPr>
          </a:p>
        </p:txBody>
      </p:sp>
      <p:sp>
        <p:nvSpPr>
          <p:cNvPr id="6" name="AutoShape 87"/>
          <p:cNvSpPr>
            <a:spLocks noChangeArrowheads="1"/>
          </p:cNvSpPr>
          <p:nvPr/>
        </p:nvSpPr>
        <p:spPr bwMode="auto">
          <a:xfrm>
            <a:off x="569911" y="5500687"/>
            <a:ext cx="7913687" cy="657225"/>
          </a:xfrm>
          <a:prstGeom prst="roundRect">
            <a:avLst>
              <a:gd name="adj" fmla="val 11190"/>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eaLnBrk="1" hangingPunct="1">
              <a:lnSpc>
                <a:spcPct val="90000"/>
              </a:lnSpc>
            </a:pPr>
            <a:r>
              <a:rPr lang="en-GB" dirty="0">
                <a:ea typeface="MS PGothic" pitchFamily="34" charset="-128"/>
              </a:rPr>
              <a:t>You can configure NPS to accept multiple authentication </a:t>
            </a:r>
            <a:r>
              <a:rPr lang="en-GB" dirty="0" smtClean="0">
                <a:ea typeface="MS PGothic" pitchFamily="34" charset="-128"/>
              </a:rPr>
              <a:t>methods</a:t>
            </a:r>
            <a:endParaRPr lang="en-GB" dirty="0">
              <a:ea typeface="MS PGothic" pitchFamily="34" charset="-128"/>
            </a:endParaRPr>
          </a:p>
        </p:txBody>
      </p:sp>
    </p:spTree>
    <p:extLst>
      <p:ext uri="{BB962C8B-B14F-4D97-AF65-F5344CB8AC3E}">
        <p14:creationId xmlns:p14="http://schemas.microsoft.com/office/powerpoint/2010/main" val="112631607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en-US" dirty="0" smtClean="0"/>
              <a:t>Module Review and Takeaways</a:t>
            </a:r>
          </a:p>
        </p:txBody>
      </p:sp>
      <p:sp>
        <p:nvSpPr>
          <p:cNvPr id="39939" name="Rectangle 3"/>
          <p:cNvSpPr>
            <a:spLocks noGrp="1" noChangeArrowheads="1"/>
          </p:cNvSpPr>
          <p:nvPr>
            <p:ph type="body" idx="1"/>
          </p:nvPr>
        </p:nvSpPr>
        <p:spPr/>
        <p:txBody>
          <a:bodyPr/>
          <a:lstStyle/>
          <a:p>
            <a:pPr eaLnBrk="1" hangingPunct="1"/>
            <a:r>
              <a:rPr lang="en-US" dirty="0" smtClean="0"/>
              <a:t>Review Questions</a:t>
            </a:r>
          </a:p>
          <a:p>
            <a:pPr eaLnBrk="1" hangingPunct="1"/>
            <a:r>
              <a:rPr lang="en-US" dirty="0" smtClean="0"/>
              <a:t>Tools</a:t>
            </a:r>
          </a:p>
          <a:p>
            <a:r>
              <a:rPr lang="en-US" dirty="0"/>
              <a:t>Windows Server 2008 R2 Features Introduced in this Module</a:t>
            </a:r>
            <a:endParaRPr lang="en-US" dirty="0" smtClean="0"/>
          </a:p>
        </p:txBody>
      </p:sp>
    </p:spTree>
    <p:extLst>
      <p:ext uri="{BB962C8B-B14F-4D97-AF65-F5344CB8AC3E}">
        <p14:creationId xmlns:p14="http://schemas.microsoft.com/office/powerpoint/2010/main" val="196887152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What Is Kerberos?</a:t>
            </a:r>
          </a:p>
        </p:txBody>
      </p:sp>
      <p:sp>
        <p:nvSpPr>
          <p:cNvPr id="4" name="Rounded Rectangle 844803"/>
          <p:cNvSpPr>
            <a:spLocks noChangeArrowheads="1"/>
          </p:cNvSpPr>
          <p:nvPr/>
        </p:nvSpPr>
        <p:spPr bwMode="auto">
          <a:xfrm>
            <a:off x="622300" y="2700338"/>
            <a:ext cx="7918450" cy="2273300"/>
          </a:xfrm>
          <a:prstGeom prst="roundRect">
            <a:avLst>
              <a:gd name="adj" fmla="val 4167"/>
            </a:avLst>
          </a:prstGeom>
          <a:solidFill>
            <a:srgbClr val="DEE7F1"/>
          </a:solidFill>
          <a:ln w="9525" algn="ctr">
            <a:solidFill>
              <a:srgbClr val="333333"/>
            </a:solidFill>
            <a:round/>
            <a:headEnd/>
            <a:tailEnd/>
          </a:ln>
        </p:spPr>
        <p:txBody>
          <a:bodyPr/>
          <a:lstStyle/>
          <a:p>
            <a:r>
              <a:rPr lang="en-US" dirty="0"/>
              <a:t>The Kerberos version 5 authentication protocol </a:t>
            </a:r>
            <a:r>
              <a:rPr lang="en-US" dirty="0" smtClean="0"/>
              <a:t>provides:</a:t>
            </a:r>
            <a:endParaRPr lang="en-US" dirty="0"/>
          </a:p>
        </p:txBody>
      </p:sp>
      <p:sp>
        <p:nvSpPr>
          <p:cNvPr id="5" name="Rounded Rectangle 844804"/>
          <p:cNvSpPr>
            <a:spLocks noChangeArrowheads="1"/>
          </p:cNvSpPr>
          <p:nvPr/>
        </p:nvSpPr>
        <p:spPr bwMode="auto">
          <a:xfrm>
            <a:off x="1020763" y="3178175"/>
            <a:ext cx="7185025" cy="1431925"/>
          </a:xfrm>
          <a:prstGeom prst="roundRect">
            <a:avLst>
              <a:gd name="adj" fmla="val 4167"/>
            </a:avLst>
          </a:prstGeom>
          <a:solidFill>
            <a:srgbClr val="F2E7CE"/>
          </a:solidFill>
          <a:ln w="9525" algn="ctr">
            <a:solidFill>
              <a:srgbClr val="333333"/>
            </a:solidFill>
            <a:round/>
            <a:headEnd/>
            <a:tailEnd/>
          </a:ln>
        </p:spPr>
        <p:txBody>
          <a:bodyPr anchor="ctr"/>
          <a:lstStyle/>
          <a:p>
            <a:pPr marL="165100" indent="-165100" algn="l">
              <a:lnSpc>
                <a:spcPct val="90000"/>
              </a:lnSpc>
              <a:spcBef>
                <a:spcPct val="40000"/>
              </a:spcBef>
              <a:buClr>
                <a:srgbClr val="006699"/>
              </a:buClr>
              <a:buFontTx/>
              <a:buChar char="•"/>
              <a:tabLst>
                <a:tab pos="854075" algn="l"/>
              </a:tabLst>
            </a:pPr>
            <a:r>
              <a:rPr lang="en-US" b="0" dirty="0" smtClean="0"/>
              <a:t>Authentication and mutual authentication between a client and server</a:t>
            </a:r>
          </a:p>
          <a:p>
            <a:pPr marL="165100" indent="-165100">
              <a:lnSpc>
                <a:spcPct val="90000"/>
              </a:lnSpc>
              <a:spcBef>
                <a:spcPct val="40000"/>
              </a:spcBef>
              <a:buClr>
                <a:srgbClr val="006699"/>
              </a:buClr>
              <a:buFontTx/>
              <a:buChar char="•"/>
              <a:tabLst>
                <a:tab pos="854075" algn="l"/>
              </a:tabLst>
            </a:pPr>
            <a:r>
              <a:rPr lang="en-US" b="0" dirty="0"/>
              <a:t>Authentication and mutual authentication between </a:t>
            </a:r>
            <a:r>
              <a:rPr lang="en-US" b="0" dirty="0" smtClean="0"/>
              <a:t>two servers</a:t>
            </a:r>
            <a:endParaRPr lang="en-US" b="0" dirty="0"/>
          </a:p>
        </p:txBody>
      </p:sp>
      <p:sp>
        <p:nvSpPr>
          <p:cNvPr id="6" name="AutoShape 87"/>
          <p:cNvSpPr>
            <a:spLocks noChangeArrowheads="1"/>
          </p:cNvSpPr>
          <p:nvPr/>
        </p:nvSpPr>
        <p:spPr bwMode="auto">
          <a:xfrm>
            <a:off x="598488" y="1381125"/>
            <a:ext cx="7913687" cy="981075"/>
          </a:xfrm>
          <a:prstGeom prst="roundRect">
            <a:avLst>
              <a:gd name="adj" fmla="val 11190"/>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eaLnBrk="1" hangingPunct="1">
              <a:lnSpc>
                <a:spcPct val="90000"/>
              </a:lnSpc>
            </a:pPr>
            <a:r>
              <a:rPr lang="en-US" dirty="0"/>
              <a:t>Kerberos is a network authentication protocol used to identify users and computers </a:t>
            </a:r>
            <a:r>
              <a:rPr lang="en-US" dirty="0" smtClean="0"/>
              <a:t>in AD </a:t>
            </a:r>
            <a:r>
              <a:rPr lang="en-US" dirty="0"/>
              <a:t>DS</a:t>
            </a:r>
            <a:endParaRPr lang="en-US" dirty="0">
              <a:ea typeface="MS PGothic" pitchFamily="34" charset="-128"/>
              <a:cs typeface="Arial" charset="0"/>
            </a:endParaRPr>
          </a:p>
        </p:txBody>
      </p:sp>
      <p:sp>
        <p:nvSpPr>
          <p:cNvPr id="7" name="AutoShape 87"/>
          <p:cNvSpPr>
            <a:spLocks noChangeArrowheads="1"/>
          </p:cNvSpPr>
          <p:nvPr/>
        </p:nvSpPr>
        <p:spPr bwMode="auto">
          <a:xfrm>
            <a:off x="569911" y="5257801"/>
            <a:ext cx="7913687" cy="900112"/>
          </a:xfrm>
          <a:prstGeom prst="roundRect">
            <a:avLst>
              <a:gd name="adj" fmla="val 11190"/>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eaLnBrk="1" hangingPunct="1">
              <a:lnSpc>
                <a:spcPct val="90000"/>
              </a:lnSpc>
            </a:pPr>
            <a:r>
              <a:rPr lang="en-US" dirty="0"/>
              <a:t>Kerberos provides a convenient method for authenticating users and computers that are part of the same AD DS forest</a:t>
            </a:r>
            <a:endParaRPr lang="en-GB" dirty="0">
              <a:ea typeface="MS PGothic" pitchFamily="34" charset="-128"/>
            </a:endParaRPr>
          </a:p>
        </p:txBody>
      </p:sp>
    </p:spTree>
    <p:extLst>
      <p:ext uri="{BB962C8B-B14F-4D97-AF65-F5344CB8AC3E}">
        <p14:creationId xmlns:p14="http://schemas.microsoft.com/office/powerpoint/2010/main" val="37915728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844803"/>
          <p:cNvSpPr>
            <a:spLocks noChangeArrowheads="1"/>
          </p:cNvSpPr>
          <p:nvPr/>
        </p:nvSpPr>
        <p:spPr bwMode="auto">
          <a:xfrm>
            <a:off x="622300" y="1470962"/>
            <a:ext cx="7918450" cy="2810026"/>
          </a:xfrm>
          <a:prstGeom prst="roundRect">
            <a:avLst>
              <a:gd name="adj" fmla="val 4167"/>
            </a:avLst>
          </a:prstGeom>
          <a:solidFill>
            <a:srgbClr val="DEE7F1"/>
          </a:solidFill>
          <a:ln w="9525" algn="ctr">
            <a:solidFill>
              <a:srgbClr val="333333"/>
            </a:solidFill>
            <a:round/>
            <a:headEnd/>
            <a:tailEnd/>
          </a:ln>
        </p:spPr>
        <p:txBody>
          <a:bodyPr/>
          <a:lstStyle/>
          <a:p>
            <a:r>
              <a:rPr lang="en-US" dirty="0"/>
              <a:t>You use certificates for network access authentication because </a:t>
            </a:r>
            <a:r>
              <a:rPr lang="en-US" dirty="0" smtClean="0"/>
              <a:t>:</a:t>
            </a:r>
            <a:endParaRPr lang="en-US" dirty="0"/>
          </a:p>
        </p:txBody>
      </p:sp>
      <p:sp>
        <p:nvSpPr>
          <p:cNvPr id="2" name="Title 1"/>
          <p:cNvSpPr>
            <a:spLocks noGrp="1"/>
          </p:cNvSpPr>
          <p:nvPr>
            <p:ph type="title"/>
          </p:nvPr>
        </p:nvSpPr>
        <p:spPr/>
        <p:txBody>
          <a:bodyPr/>
          <a:lstStyle/>
          <a:p>
            <a:r>
              <a:rPr lang="en-GB" dirty="0"/>
              <a:t>Certificate-Based Authentication</a:t>
            </a:r>
          </a:p>
        </p:txBody>
      </p:sp>
      <p:sp>
        <p:nvSpPr>
          <p:cNvPr id="4" name="AutoShape 103"/>
          <p:cNvSpPr>
            <a:spLocks noChangeArrowheads="1"/>
          </p:cNvSpPr>
          <p:nvPr/>
        </p:nvSpPr>
        <p:spPr bwMode="auto">
          <a:xfrm>
            <a:off x="309562" y="5426750"/>
            <a:ext cx="8543925" cy="768721"/>
          </a:xfrm>
          <a:prstGeom prst="roundRect">
            <a:avLst>
              <a:gd name="adj" fmla="val 5634"/>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nSpc>
                <a:spcPct val="90000"/>
              </a:lnSpc>
            </a:pPr>
            <a:r>
              <a:rPr lang="en-US" dirty="0"/>
              <a:t>You can deploy certificates for use with NPS by installing and configuring the AD CS server role</a:t>
            </a:r>
            <a:endParaRPr lang="en-US" dirty="0" smtClean="0"/>
          </a:p>
        </p:txBody>
      </p:sp>
      <p:sp>
        <p:nvSpPr>
          <p:cNvPr id="9" name="Rounded Rectangle 844804"/>
          <p:cNvSpPr>
            <a:spLocks noChangeArrowheads="1"/>
          </p:cNvSpPr>
          <p:nvPr/>
        </p:nvSpPr>
        <p:spPr bwMode="auto">
          <a:xfrm>
            <a:off x="989011" y="2307726"/>
            <a:ext cx="7185025" cy="1431925"/>
          </a:xfrm>
          <a:prstGeom prst="roundRect">
            <a:avLst>
              <a:gd name="adj" fmla="val 4167"/>
            </a:avLst>
          </a:prstGeom>
          <a:solidFill>
            <a:srgbClr val="F2E7CE"/>
          </a:solidFill>
          <a:ln w="9525" algn="ctr">
            <a:solidFill>
              <a:srgbClr val="333333"/>
            </a:solidFill>
            <a:round/>
            <a:headEnd/>
            <a:tailEnd/>
          </a:ln>
        </p:spPr>
        <p:txBody>
          <a:bodyPr anchor="ctr"/>
          <a:lstStyle/>
          <a:p>
            <a:pPr marL="165100" indent="-165100" algn="l">
              <a:lnSpc>
                <a:spcPct val="90000"/>
              </a:lnSpc>
              <a:spcBef>
                <a:spcPct val="40000"/>
              </a:spcBef>
              <a:buClr>
                <a:srgbClr val="006699"/>
              </a:buClr>
              <a:buFontTx/>
              <a:buChar char="•"/>
              <a:tabLst>
                <a:tab pos="854075" algn="l"/>
              </a:tabLst>
            </a:pPr>
            <a:r>
              <a:rPr lang="en-US" b="0" dirty="0" smtClean="0"/>
              <a:t>Provide for stronger security</a:t>
            </a:r>
          </a:p>
          <a:p>
            <a:pPr marL="165100" indent="-165100">
              <a:lnSpc>
                <a:spcPct val="90000"/>
              </a:lnSpc>
              <a:spcBef>
                <a:spcPct val="40000"/>
              </a:spcBef>
              <a:buClr>
                <a:srgbClr val="006699"/>
              </a:buClr>
              <a:buFontTx/>
              <a:buChar char="•"/>
              <a:tabLst>
                <a:tab pos="854075" algn="l"/>
              </a:tabLst>
            </a:pPr>
            <a:r>
              <a:rPr lang="en-US" b="0" dirty="0" smtClean="0"/>
              <a:t>Eliminate the need for less secure password-based authentication methods</a:t>
            </a:r>
            <a:endParaRPr lang="en-US" b="0" dirty="0"/>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00746" y="3423434"/>
            <a:ext cx="1899022" cy="1715108"/>
          </a:xfrm>
          <a:prstGeom prst="rect">
            <a:avLst/>
          </a:prstGeom>
        </p:spPr>
      </p:pic>
    </p:spTree>
    <p:extLst>
      <p:ext uri="{BB962C8B-B14F-4D97-AF65-F5344CB8AC3E}">
        <p14:creationId xmlns:p14="http://schemas.microsoft.com/office/powerpoint/2010/main" val="1639763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Best Practices for Improving Server Security</a:t>
            </a:r>
            <a:endParaRPr lang="en-GB" dirty="0"/>
          </a:p>
        </p:txBody>
      </p:sp>
      <p:sp>
        <p:nvSpPr>
          <p:cNvPr id="4" name="AutoShape 5"/>
          <p:cNvSpPr>
            <a:spLocks noChangeArrowheads="1"/>
          </p:cNvSpPr>
          <p:nvPr/>
        </p:nvSpPr>
        <p:spPr bwMode="auto">
          <a:xfrm>
            <a:off x="315913" y="2311400"/>
            <a:ext cx="8537575" cy="2717800"/>
          </a:xfrm>
          <a:prstGeom prst="roundRect">
            <a:avLst>
              <a:gd name="adj" fmla="val 4167"/>
            </a:avLst>
          </a:prstGeom>
          <a:solidFill>
            <a:srgbClr val="DEE7F1"/>
          </a:solidFill>
          <a:ln w="9525" algn="ctr">
            <a:solidFill>
              <a:srgbClr val="333333"/>
            </a:solidFill>
            <a:round/>
            <a:headEnd/>
            <a:tailEnd/>
          </a:ln>
        </p:spPr>
        <p:txBody>
          <a:bodyPr/>
          <a:lstStyle/>
          <a:p>
            <a:pPr marL="174625" indent="-174625" algn="l">
              <a:lnSpc>
                <a:spcPct val="90000"/>
              </a:lnSpc>
              <a:spcBef>
                <a:spcPct val="70000"/>
              </a:spcBef>
              <a:buClr>
                <a:schemeClr val="hlink"/>
              </a:buClr>
              <a:buSzPct val="90000"/>
              <a:defRPr/>
            </a:pPr>
            <a:r>
              <a:rPr lang="en-US" sz="2000" kern="0" dirty="0" smtClean="0"/>
              <a:t>Consider the following points for increasing security:</a:t>
            </a:r>
            <a:endParaRPr lang="en-US" sz="2000" kern="0" dirty="0"/>
          </a:p>
        </p:txBody>
      </p:sp>
      <p:sp>
        <p:nvSpPr>
          <p:cNvPr id="5" name="AutoShape 6"/>
          <p:cNvSpPr>
            <a:spLocks noChangeArrowheads="1"/>
          </p:cNvSpPr>
          <p:nvPr/>
        </p:nvSpPr>
        <p:spPr bwMode="auto">
          <a:xfrm>
            <a:off x="615950" y="2819400"/>
            <a:ext cx="7937500" cy="1981200"/>
          </a:xfrm>
          <a:prstGeom prst="roundRect">
            <a:avLst>
              <a:gd name="adj" fmla="val 4167"/>
            </a:avLst>
          </a:prstGeom>
          <a:solidFill>
            <a:srgbClr val="F2E7CE"/>
          </a:solidFill>
          <a:ln w="9525" algn="ctr">
            <a:solidFill>
              <a:srgbClr val="333333"/>
            </a:solidFill>
            <a:round/>
            <a:headEnd/>
            <a:tailEnd/>
          </a:ln>
        </p:spPr>
        <p:txBody>
          <a:bodyPr anchor="ctr"/>
          <a:lstStyle/>
          <a:p>
            <a:pPr marL="228600" indent="-228600">
              <a:lnSpc>
                <a:spcPct val="90000"/>
              </a:lnSpc>
              <a:spcBef>
                <a:spcPct val="40000"/>
              </a:spcBef>
              <a:buClr>
                <a:srgbClr val="006699"/>
              </a:buClr>
              <a:buFontTx/>
              <a:buChar char="•"/>
            </a:pPr>
            <a:r>
              <a:rPr lang="en-GB" b="0" dirty="0">
                <a:cs typeface="Times New Roman" pitchFamily="18" charset="0"/>
              </a:rPr>
              <a:t>Apply all available security updates </a:t>
            </a:r>
          </a:p>
          <a:p>
            <a:pPr marL="228600" indent="-228600">
              <a:lnSpc>
                <a:spcPct val="90000"/>
              </a:lnSpc>
              <a:spcBef>
                <a:spcPct val="40000"/>
              </a:spcBef>
              <a:buClr>
                <a:srgbClr val="006699"/>
              </a:buClr>
              <a:buFontTx/>
              <a:buChar char="•"/>
            </a:pPr>
            <a:r>
              <a:rPr lang="en-GB" b="0" dirty="0">
                <a:cs typeface="Times New Roman" pitchFamily="18" charset="0"/>
              </a:rPr>
              <a:t>Follow the principle of least privilege</a:t>
            </a:r>
          </a:p>
          <a:p>
            <a:pPr marL="228600" indent="-228600">
              <a:lnSpc>
                <a:spcPct val="90000"/>
              </a:lnSpc>
              <a:spcBef>
                <a:spcPct val="40000"/>
              </a:spcBef>
              <a:buClr>
                <a:srgbClr val="006699"/>
              </a:buClr>
              <a:buFontTx/>
              <a:buChar char="•"/>
            </a:pPr>
            <a:r>
              <a:rPr lang="en-GB" b="0" dirty="0">
                <a:cs typeface="Times New Roman" pitchFamily="18" charset="0"/>
              </a:rPr>
              <a:t>Restrict console logon</a:t>
            </a:r>
          </a:p>
          <a:p>
            <a:pPr marL="228600" indent="-228600">
              <a:lnSpc>
                <a:spcPct val="90000"/>
              </a:lnSpc>
              <a:spcBef>
                <a:spcPct val="40000"/>
              </a:spcBef>
              <a:buClr>
                <a:srgbClr val="006699"/>
              </a:buClr>
              <a:buFontTx/>
              <a:buChar char="•"/>
            </a:pPr>
            <a:r>
              <a:rPr lang="en-GB" b="0" dirty="0">
                <a:cs typeface="Times New Roman" pitchFamily="18" charset="0"/>
              </a:rPr>
              <a:t>Restrict physical </a:t>
            </a:r>
            <a:r>
              <a:rPr lang="en-GB" b="0" dirty="0" smtClean="0">
                <a:cs typeface="Times New Roman" pitchFamily="18" charset="0"/>
              </a:rPr>
              <a:t>access</a:t>
            </a:r>
            <a:endParaRPr lang="en-GB" b="0" dirty="0">
              <a:cs typeface="Times New Roman" pitchFamily="18" charset="0"/>
            </a:endParaRPr>
          </a:p>
        </p:txBody>
      </p:sp>
    </p:spTree>
    <p:extLst>
      <p:ext uri="{BB962C8B-B14F-4D97-AF65-F5344CB8AC3E}">
        <p14:creationId xmlns:p14="http://schemas.microsoft.com/office/powerpoint/2010/main" val="42200006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Process of Securing Servers</a:t>
            </a:r>
          </a:p>
        </p:txBody>
      </p:sp>
      <p:sp>
        <p:nvSpPr>
          <p:cNvPr id="4" name="AutoShape 5"/>
          <p:cNvSpPr>
            <a:spLocks noChangeArrowheads="1"/>
          </p:cNvSpPr>
          <p:nvPr/>
        </p:nvSpPr>
        <p:spPr bwMode="auto">
          <a:xfrm>
            <a:off x="315913" y="2311400"/>
            <a:ext cx="8537575" cy="3803650"/>
          </a:xfrm>
          <a:prstGeom prst="roundRect">
            <a:avLst>
              <a:gd name="adj" fmla="val 4167"/>
            </a:avLst>
          </a:prstGeom>
          <a:solidFill>
            <a:srgbClr val="DEE7F1"/>
          </a:solidFill>
          <a:ln w="9525" algn="ctr">
            <a:solidFill>
              <a:srgbClr val="333333"/>
            </a:solidFill>
            <a:round/>
            <a:headEnd/>
            <a:tailEnd/>
          </a:ln>
        </p:spPr>
        <p:txBody>
          <a:bodyPr/>
          <a:lstStyle/>
          <a:p>
            <a:pPr marL="174625" indent="-174625" algn="l">
              <a:lnSpc>
                <a:spcPct val="90000"/>
              </a:lnSpc>
              <a:spcBef>
                <a:spcPct val="70000"/>
              </a:spcBef>
              <a:buClr>
                <a:schemeClr val="hlink"/>
              </a:buClr>
              <a:buSzPct val="90000"/>
              <a:defRPr/>
            </a:pPr>
            <a:r>
              <a:rPr lang="en-US" sz="2000" kern="0" dirty="0" smtClean="0"/>
              <a:t>Considerations for using SCW:</a:t>
            </a:r>
            <a:endParaRPr lang="en-US" sz="2000" kern="0" dirty="0"/>
          </a:p>
        </p:txBody>
      </p:sp>
      <p:sp>
        <p:nvSpPr>
          <p:cNvPr id="5" name="AutoShape 6"/>
          <p:cNvSpPr>
            <a:spLocks noChangeArrowheads="1"/>
          </p:cNvSpPr>
          <p:nvPr/>
        </p:nvSpPr>
        <p:spPr bwMode="auto">
          <a:xfrm>
            <a:off x="615950" y="2819400"/>
            <a:ext cx="7937500" cy="3068638"/>
          </a:xfrm>
          <a:prstGeom prst="roundRect">
            <a:avLst>
              <a:gd name="adj" fmla="val 4167"/>
            </a:avLst>
          </a:prstGeom>
          <a:solidFill>
            <a:srgbClr val="F2E7CE"/>
          </a:solidFill>
          <a:ln w="9525" algn="ctr">
            <a:solidFill>
              <a:srgbClr val="333333"/>
            </a:solidFill>
            <a:round/>
            <a:headEnd/>
            <a:tailEnd/>
          </a:ln>
        </p:spPr>
        <p:txBody>
          <a:bodyPr anchor="ctr"/>
          <a:lstStyle/>
          <a:p>
            <a:pPr marL="228600" indent="-228600" algn="l">
              <a:lnSpc>
                <a:spcPct val="90000"/>
              </a:lnSpc>
              <a:spcBef>
                <a:spcPct val="40000"/>
              </a:spcBef>
              <a:buClr>
                <a:srgbClr val="006699"/>
              </a:buClr>
              <a:buFontTx/>
              <a:buChar char="•"/>
            </a:pPr>
            <a:r>
              <a:rPr lang="en-US" b="0" dirty="0">
                <a:cs typeface="Times New Roman" pitchFamily="18" charset="0"/>
              </a:rPr>
              <a:t>Register templates for all installed applications</a:t>
            </a:r>
          </a:p>
          <a:p>
            <a:pPr marL="228600" indent="-228600" algn="l">
              <a:lnSpc>
                <a:spcPct val="90000"/>
              </a:lnSpc>
              <a:spcBef>
                <a:spcPct val="40000"/>
              </a:spcBef>
              <a:buClr>
                <a:srgbClr val="006699"/>
              </a:buClr>
              <a:buFontTx/>
              <a:buChar char="•"/>
            </a:pPr>
            <a:r>
              <a:rPr lang="en-US" b="0" dirty="0">
                <a:cs typeface="Times New Roman" pitchFamily="18" charset="0"/>
              </a:rPr>
              <a:t>Create a standard policy for specific server types</a:t>
            </a:r>
          </a:p>
          <a:p>
            <a:pPr marL="228600" indent="-228600" algn="l">
              <a:lnSpc>
                <a:spcPct val="90000"/>
              </a:lnSpc>
              <a:spcBef>
                <a:spcPct val="40000"/>
              </a:spcBef>
              <a:buClr>
                <a:srgbClr val="006699"/>
              </a:buClr>
              <a:buFontTx/>
              <a:buChar char="•"/>
            </a:pPr>
            <a:r>
              <a:rPr lang="en-US" b="0" dirty="0">
                <a:cs typeface="Times New Roman" pitchFamily="18" charset="0"/>
              </a:rPr>
              <a:t>Apply common settings by using Group Policy</a:t>
            </a:r>
          </a:p>
          <a:p>
            <a:pPr marL="228600" indent="-228600" algn="l">
              <a:lnSpc>
                <a:spcPct val="90000"/>
              </a:lnSpc>
              <a:spcBef>
                <a:spcPct val="40000"/>
              </a:spcBef>
              <a:buClr>
                <a:srgbClr val="006699"/>
              </a:buClr>
              <a:buFontTx/>
              <a:buChar char="•"/>
            </a:pPr>
            <a:r>
              <a:rPr lang="en-US" b="0" dirty="0">
                <a:cs typeface="Times New Roman" pitchFamily="18" charset="0"/>
              </a:rPr>
              <a:t>Disable unknown services only if computers are configured identically</a:t>
            </a:r>
          </a:p>
          <a:p>
            <a:pPr marL="228600" indent="-228600" algn="l">
              <a:lnSpc>
                <a:spcPct val="90000"/>
              </a:lnSpc>
              <a:spcBef>
                <a:spcPct val="40000"/>
              </a:spcBef>
              <a:buClr>
                <a:srgbClr val="006699"/>
              </a:buClr>
              <a:buFontTx/>
              <a:buChar char="•"/>
            </a:pPr>
            <a:r>
              <a:rPr lang="en-US" b="0" dirty="0">
                <a:cs typeface="Times New Roman" pitchFamily="18" charset="0"/>
              </a:rPr>
              <a:t>Roll back a security policy if there are unexpected results</a:t>
            </a:r>
          </a:p>
          <a:p>
            <a:pPr marL="228600" indent="-228600" algn="l">
              <a:lnSpc>
                <a:spcPct val="90000"/>
              </a:lnSpc>
              <a:spcBef>
                <a:spcPct val="40000"/>
              </a:spcBef>
              <a:buClr>
                <a:srgbClr val="006699"/>
              </a:buClr>
              <a:buFontTx/>
              <a:buChar char="•"/>
            </a:pPr>
            <a:r>
              <a:rPr lang="en-US" b="0" dirty="0">
                <a:cs typeface="Times New Roman" pitchFamily="18" charset="0"/>
              </a:rPr>
              <a:t>Test new policies before applying them to multiple computers</a:t>
            </a:r>
          </a:p>
        </p:txBody>
      </p:sp>
      <p:sp>
        <p:nvSpPr>
          <p:cNvPr id="6" name="AutoShape 87"/>
          <p:cNvSpPr>
            <a:spLocks noChangeArrowheads="1"/>
          </p:cNvSpPr>
          <p:nvPr/>
        </p:nvSpPr>
        <p:spPr bwMode="auto">
          <a:xfrm>
            <a:off x="598487" y="890587"/>
            <a:ext cx="7913687" cy="1166813"/>
          </a:xfrm>
          <a:prstGeom prst="roundRect">
            <a:avLst>
              <a:gd name="adj" fmla="val 11190"/>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eaLnBrk="1" hangingPunct="1">
              <a:lnSpc>
                <a:spcPct val="90000"/>
              </a:lnSpc>
            </a:pPr>
            <a:r>
              <a:rPr lang="en-US" dirty="0"/>
              <a:t>The Security Configuration Wizard </a:t>
            </a:r>
            <a:r>
              <a:rPr lang="en-US" dirty="0" smtClean="0"/>
              <a:t>is </a:t>
            </a:r>
            <a:r>
              <a:rPr lang="en-US" dirty="0"/>
              <a:t>included with Windows Server 2008 to help you reduce the attack surface of your computer by creating and applying a security policy</a:t>
            </a:r>
            <a:endParaRPr lang="en-US" dirty="0">
              <a:ea typeface="MS PGothic" pitchFamily="34" charset="-128"/>
              <a:cs typeface="Arial" charset="0"/>
            </a:endParaRPr>
          </a:p>
        </p:txBody>
      </p:sp>
    </p:spTree>
    <p:extLst>
      <p:ext uri="{BB962C8B-B14F-4D97-AF65-F5344CB8AC3E}">
        <p14:creationId xmlns:p14="http://schemas.microsoft.com/office/powerpoint/2010/main" val="27783401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Protecting Network Traffic with </a:t>
            </a:r>
            <a:r>
              <a:rPr lang="en-GB" dirty="0" smtClean="0"/>
              <a:t>IPSec</a:t>
            </a:r>
            <a:endParaRPr lang="en-GB" dirty="0"/>
          </a:p>
        </p:txBody>
      </p:sp>
      <p:sp>
        <p:nvSpPr>
          <p:cNvPr id="4" name="AutoShape 4"/>
          <p:cNvSpPr>
            <a:spLocks noChangeArrowheads="1"/>
          </p:cNvSpPr>
          <p:nvPr/>
        </p:nvSpPr>
        <p:spPr bwMode="auto">
          <a:xfrm>
            <a:off x="315913" y="1282700"/>
            <a:ext cx="8537575" cy="3292475"/>
          </a:xfrm>
          <a:prstGeom prst="roundRect">
            <a:avLst>
              <a:gd name="adj" fmla="val 4167"/>
            </a:avLst>
          </a:prstGeom>
          <a:solidFill>
            <a:srgbClr val="DEE7F1"/>
          </a:solidFill>
          <a:ln w="9525" algn="ctr">
            <a:solidFill>
              <a:srgbClr val="333333"/>
            </a:solidFill>
            <a:round/>
            <a:headEnd/>
            <a:tailEnd/>
          </a:ln>
        </p:spPr>
        <p:txBody>
          <a:bodyPr/>
          <a:lstStyle/>
          <a:p>
            <a:pPr algn="l"/>
            <a:r>
              <a:rPr lang="en-US" sz="2000" dirty="0"/>
              <a:t>Recommended uses of </a:t>
            </a:r>
            <a:r>
              <a:rPr lang="en-US" sz="2000" dirty="0" smtClean="0"/>
              <a:t>IPSec </a:t>
            </a:r>
            <a:r>
              <a:rPr lang="en-US" sz="2000" dirty="0"/>
              <a:t>include:</a:t>
            </a:r>
          </a:p>
        </p:txBody>
      </p:sp>
      <p:sp>
        <p:nvSpPr>
          <p:cNvPr id="5" name="AutoShape 5"/>
          <p:cNvSpPr>
            <a:spLocks noChangeArrowheads="1"/>
          </p:cNvSpPr>
          <p:nvPr/>
        </p:nvSpPr>
        <p:spPr bwMode="auto">
          <a:xfrm>
            <a:off x="615950" y="1851025"/>
            <a:ext cx="7937500" cy="2259013"/>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dirty="0" smtClean="0">
                <a:cs typeface="Times New Roman" pitchFamily="18" charset="0"/>
              </a:rPr>
              <a:t>Packet filtering</a:t>
            </a:r>
          </a:p>
          <a:p>
            <a:pPr marL="228600" indent="-228600" algn="l">
              <a:lnSpc>
                <a:spcPct val="90000"/>
              </a:lnSpc>
              <a:spcBef>
                <a:spcPct val="40000"/>
              </a:spcBef>
              <a:buClr>
                <a:srgbClr val="006699"/>
              </a:buClr>
              <a:buFontTx/>
              <a:buChar char="•"/>
            </a:pPr>
            <a:r>
              <a:rPr lang="en-US" dirty="0" smtClean="0">
                <a:cs typeface="Times New Roman" pitchFamily="18" charset="0"/>
              </a:rPr>
              <a:t>Authenticating </a:t>
            </a:r>
            <a:r>
              <a:rPr lang="en-US" dirty="0">
                <a:cs typeface="Times New Roman" pitchFamily="18" charset="0"/>
              </a:rPr>
              <a:t>and encrypting host-to-host traffic</a:t>
            </a:r>
          </a:p>
          <a:p>
            <a:pPr marL="228600" indent="-228600" algn="l">
              <a:lnSpc>
                <a:spcPct val="90000"/>
              </a:lnSpc>
              <a:spcBef>
                <a:spcPct val="40000"/>
              </a:spcBef>
              <a:buClr>
                <a:srgbClr val="006699"/>
              </a:buClr>
              <a:buFontTx/>
              <a:buChar char="•"/>
            </a:pPr>
            <a:r>
              <a:rPr lang="en-US" dirty="0">
                <a:cs typeface="Times New Roman" pitchFamily="18" charset="0"/>
              </a:rPr>
              <a:t>Authenticating and encrypting traffic to servers</a:t>
            </a:r>
          </a:p>
          <a:p>
            <a:pPr marL="228600" indent="-228600" algn="l">
              <a:lnSpc>
                <a:spcPct val="90000"/>
              </a:lnSpc>
              <a:spcBef>
                <a:spcPct val="40000"/>
              </a:spcBef>
              <a:buClr>
                <a:srgbClr val="006699"/>
              </a:buClr>
              <a:buFontTx/>
              <a:buChar char="•"/>
            </a:pPr>
            <a:r>
              <a:rPr lang="en-US" dirty="0" smtClean="0">
                <a:cs typeface="Times New Roman" pitchFamily="18" charset="0"/>
              </a:rPr>
              <a:t>L2TP/IPSec </a:t>
            </a:r>
            <a:r>
              <a:rPr lang="en-US" dirty="0">
                <a:cs typeface="Times New Roman" pitchFamily="18" charset="0"/>
              </a:rPr>
              <a:t>for VPN connections</a:t>
            </a:r>
          </a:p>
          <a:p>
            <a:pPr marL="228600" indent="-228600" algn="l">
              <a:lnSpc>
                <a:spcPct val="90000"/>
              </a:lnSpc>
              <a:spcBef>
                <a:spcPct val="40000"/>
              </a:spcBef>
              <a:buClr>
                <a:srgbClr val="006699"/>
              </a:buClr>
              <a:buFontTx/>
              <a:buChar char="•"/>
            </a:pPr>
            <a:r>
              <a:rPr lang="en-US" dirty="0">
                <a:cs typeface="Times New Roman" pitchFamily="18" charset="0"/>
              </a:rPr>
              <a:t>Site-to-site tunneling</a:t>
            </a:r>
          </a:p>
          <a:p>
            <a:pPr marL="228600" indent="-228600" algn="l">
              <a:lnSpc>
                <a:spcPct val="90000"/>
              </a:lnSpc>
              <a:spcBef>
                <a:spcPct val="40000"/>
              </a:spcBef>
              <a:buClr>
                <a:srgbClr val="006699"/>
              </a:buClr>
              <a:buFontTx/>
              <a:buChar char="•"/>
            </a:pPr>
            <a:r>
              <a:rPr lang="en-US" dirty="0">
                <a:cs typeface="Times New Roman" pitchFamily="18" charset="0"/>
              </a:rPr>
              <a:t>Enforcing logical networks</a:t>
            </a:r>
          </a:p>
        </p:txBody>
      </p:sp>
    </p:spTree>
    <p:extLst>
      <p:ext uri="{BB962C8B-B14F-4D97-AF65-F5344CB8AC3E}">
        <p14:creationId xmlns:p14="http://schemas.microsoft.com/office/powerpoint/2010/main" val="2076761611"/>
      </p:ext>
    </p:extLst>
  </p:cSld>
  <p:clrMapOvr>
    <a:masterClrMapping/>
  </p:clrMapOvr>
</p:sld>
</file>

<file path=ppt/theme/theme1.xml><?xml version="1.0" encoding="utf-8"?>
<a:theme xmlns:a="http://schemas.openxmlformats.org/drawingml/2006/main" name="NG_MOC_Template">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NG_MOC_Template</Template>
  <TotalTime>0</TotalTime>
  <Words>7364</Words>
  <Application>Microsoft Office PowerPoint</Application>
  <PresentationFormat>On-screen Show (4:3)</PresentationFormat>
  <Paragraphs>759</Paragraphs>
  <Slides>40</Slides>
  <Notes>40</Notes>
  <HiddenSlides>4</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NG_MOC_Template</vt:lpstr>
      <vt:lpstr>PowerPoint Presentation</vt:lpstr>
      <vt:lpstr>Module Overview</vt:lpstr>
      <vt:lpstr>Lesson 1: Planning Network Security</vt:lpstr>
      <vt:lpstr>What Is Network Authentication?</vt:lpstr>
      <vt:lpstr>What Is Kerberos?</vt:lpstr>
      <vt:lpstr>Certificate-Based Authentication</vt:lpstr>
      <vt:lpstr>Best Practices for Improving Server Security</vt:lpstr>
      <vt:lpstr>The Process of Securing Servers</vt:lpstr>
      <vt:lpstr>Protecting Network Traffic with IPSec</vt:lpstr>
      <vt:lpstr>Implementing Windows Firewall</vt:lpstr>
      <vt:lpstr> Demonstration: How to Implement Domain Isolation</vt:lpstr>
      <vt:lpstr>Notes Page Over-flow Slide. Do Not Print Slide. See Notes pane.</vt:lpstr>
      <vt:lpstr>Lesson 2: Planning Virtual Private Networks</vt:lpstr>
      <vt:lpstr>VPN Tunneling Protocols</vt:lpstr>
      <vt:lpstr>Discussion: Selecting a VPN Protocol</vt:lpstr>
      <vt:lpstr>Considerations for Deploying a VPN Server</vt:lpstr>
      <vt:lpstr>Post-Deployment Considerations for VPN Servers</vt:lpstr>
      <vt:lpstr>Remote Desktop Gateway</vt:lpstr>
      <vt:lpstr>Lesson 3: Planning Network Access Protection</vt:lpstr>
      <vt:lpstr>Why Implement Network Access Protection?</vt:lpstr>
      <vt:lpstr>Selecting a NAP Enforcement Method</vt:lpstr>
      <vt:lpstr>Infrastructure Components Required to Implement NAP</vt:lpstr>
      <vt:lpstr>System Health Validators</vt:lpstr>
      <vt:lpstr>Health Policies</vt:lpstr>
      <vt:lpstr>Remediation Server Groups</vt:lpstr>
      <vt:lpstr>Discussion: Implementing NAP</vt:lpstr>
      <vt:lpstr>Lesson 4: Planning DirectAccess</vt:lpstr>
      <vt:lpstr>What Is DirectAccess?</vt:lpstr>
      <vt:lpstr>Components of DirectAccess</vt:lpstr>
      <vt:lpstr>What Is the Name Resolution Policy Table?</vt:lpstr>
      <vt:lpstr>How DirectAccess Works for Internal Clients</vt:lpstr>
      <vt:lpstr>How DirectAccess Works for External Clients</vt:lpstr>
      <vt:lpstr>Notes Page Over-flow Slide. Do Not Print Slide. See Notes pane.</vt:lpstr>
      <vt:lpstr>Notes Page Over-flow Slide. Do Not Print Slide. See Notes pane.</vt:lpstr>
      <vt:lpstr>Notes Page Over-flow Slide. Do Not Print Slide. See Notes pane.</vt:lpstr>
      <vt:lpstr>Demonstration: How to Install and Configure DirectAccess</vt:lpstr>
      <vt:lpstr>Lab: Planning and Implementing Network Access</vt:lpstr>
      <vt:lpstr>Lab Scenario</vt:lpstr>
      <vt:lpstr>Lab Review</vt:lpstr>
      <vt:lpstr>Module Review and Takeaways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2010-10-28T22:56:07Z</dcterms:created>
  <dcterms:modified xsi:type="dcterms:W3CDTF">2011-08-08T16:38:22Z</dcterms:modified>
</cp:coreProperties>
</file>